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58" r:id="rId5"/>
    <p:sldId id="276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77" r:id="rId14"/>
    <p:sldId id="280" r:id="rId15"/>
    <p:sldId id="270" r:id="rId16"/>
    <p:sldId id="278" r:id="rId17"/>
    <p:sldId id="279" r:id="rId18"/>
    <p:sldId id="275" r:id="rId19"/>
    <p:sldId id="273" r:id="rId20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rv-chs-efs-01\Profiles$\SCAD7001\My%20Documents\FY12%20Budget\Charts\budcht0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2%20Budget\Charts\budcht09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2%20Budget\Charts\budcht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/>
              <a:t>FY12 TAXABLE VALUATION</a:t>
            </a:r>
          </a:p>
        </c:rich>
      </c:tx>
      <c:layout>
        <c:manualLayout>
          <c:xMode val="edge"/>
          <c:yMode val="edge"/>
          <c:x val="0.2942101522920218"/>
          <c:y val="3.5502958579881685E-2"/>
        </c:manualLayout>
      </c:layout>
      <c:spPr>
        <a:noFill/>
        <a:ln w="25400">
          <a:noFill/>
        </a:ln>
      </c:spPr>
    </c:title>
    <c:view3D>
      <c:perspective val="0"/>
    </c:view3D>
    <c:plotArea>
      <c:layout>
        <c:manualLayout>
          <c:layoutTarget val="inner"/>
          <c:xMode val="edge"/>
          <c:yMode val="edge"/>
          <c:x val="0.29734004752917081"/>
          <c:y val="0.41420118343195267"/>
          <c:w val="0.40688638082939255"/>
          <c:h val="0.30473372781065139"/>
        </c:manualLayout>
      </c:layout>
      <c:pie3DChart>
        <c:ser>
          <c:idx val="0"/>
          <c:order val="0"/>
          <c:tx>
            <c:strRef>
              <c:f>Sheet1!$B$1</c:f>
              <c:strCache>
                <c:ptCount val="1"/>
                <c:pt idx="0">
                  <c:v>FY12 BUDGET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0"/>
            <c:spPr>
              <a:solidFill>
                <a:srgbClr val="008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4.9543295736347463E-2"/>
                  <c:y val="-3.5120905744770038E-2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-0.10621719489118753"/>
                  <c:y val="0.12782338598207771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0.24113620618063344"/>
                  <c:y val="5.4364875988134741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-0.13666710341252061"/>
                  <c:y val="-8.6674121356132561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6.0797678763217199E-2"/>
                  <c:y val="-0.12472658373324669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Mode val="edge"/>
                  <c:yMode val="edge"/>
                  <c:x val="0.45383480938662973"/>
                  <c:y val="0.2248520710059172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Mode val="edge"/>
                  <c:yMode val="edge"/>
                  <c:x val="0.51486776651103749"/>
                  <c:y val="0.24852071005917159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Mode val="edge"/>
                  <c:yMode val="edge"/>
                  <c:x val="0.18622876661037541"/>
                  <c:y val="0.29881656804733797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Mode val="edge"/>
                  <c:yMode val="edge"/>
                  <c:x val="0.22535245707474011"/>
                  <c:y val="0.17159763313609513"/>
                </c:manualLayout>
              </c:layout>
              <c:dLblPos val="bestFit"/>
              <c:showCatName val="1"/>
              <c:showPercent val="1"/>
            </c:dLbl>
            <c:dLbl>
              <c:idx val="9"/>
              <c:layout>
                <c:manualLayout>
                  <c:xMode val="edge"/>
                  <c:yMode val="edge"/>
                  <c:x val="0.43192554272658501"/>
                  <c:y val="0.124260355029586"/>
                </c:manualLayout>
              </c:layout>
              <c:dLblPos val="bestFit"/>
              <c:showCatName val="1"/>
              <c:showPercent val="1"/>
            </c:dLbl>
            <c:dLbl>
              <c:idx val="10"/>
              <c:layout>
                <c:manualLayout>
                  <c:xMode val="edge"/>
                  <c:yMode val="edge"/>
                  <c:x val="0.60406978076978912"/>
                  <c:y val="0.22189349112426085"/>
                </c:manualLayout>
              </c:layout>
              <c:dLblPos val="bestFit"/>
              <c:showCatName val="1"/>
              <c:showPercent val="1"/>
            </c:dLbl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Residential Property</c:v>
                </c:pt>
                <c:pt idx="1">
                  <c:v>Commercial Property</c:v>
                </c:pt>
                <c:pt idx="2">
                  <c:v>Utilities</c:v>
                </c:pt>
                <c:pt idx="3">
                  <c:v>Industrial Property</c:v>
                </c:pt>
                <c:pt idx="4">
                  <c:v>Agricultural Land/Structures</c:v>
                </c:pt>
              </c:strCache>
            </c:strRef>
          </c:cat>
          <c:val>
            <c:numRef>
              <c:f>Sheet1!$B$2:$B$6</c:f>
              <c:numCache>
                <c:formatCode>#,##0_);[Red]\(#,##0\)</c:formatCode>
                <c:ptCount val="5"/>
                <c:pt idx="0">
                  <c:v>3900736732</c:v>
                </c:pt>
                <c:pt idx="1">
                  <c:v>2296149723</c:v>
                </c:pt>
                <c:pt idx="2">
                  <c:v>402661960</c:v>
                </c:pt>
                <c:pt idx="3">
                  <c:v>267778951</c:v>
                </c:pt>
                <c:pt idx="4">
                  <c:v>208880031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9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9778481012658228"/>
          <c:y val="1.481483624831636E-2"/>
          <c:w val="0.77215189873417922"/>
          <c:h val="0.68592691829704611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1"/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Sheet1!$A$1:$A$7</c:f>
              <c:strCache>
                <c:ptCount val="7"/>
                <c:pt idx="0">
                  <c:v>Residential Property</c:v>
                </c:pt>
                <c:pt idx="1">
                  <c:v>Commercial Property</c:v>
                </c:pt>
                <c:pt idx="2">
                  <c:v>Utilities</c:v>
                </c:pt>
                <c:pt idx="3">
                  <c:v>Industrial Property</c:v>
                </c:pt>
                <c:pt idx="4">
                  <c:v>Agricultural Land/Structures</c:v>
                </c:pt>
                <c:pt idx="6">
                  <c:v>All Classes</c:v>
                </c:pt>
              </c:strCache>
            </c:strRef>
          </c:cat>
          <c:val>
            <c:numRef>
              <c:f>Sheet1!$B$1:$B$7</c:f>
              <c:numCache>
                <c:formatCode>0.0%</c:formatCode>
                <c:ptCount val="7"/>
                <c:pt idx="0">
                  <c:v>5.5784312593695116E-2</c:v>
                </c:pt>
                <c:pt idx="1">
                  <c:v>2.9045701416370119E-2</c:v>
                </c:pt>
                <c:pt idx="2">
                  <c:v>2.6731136038252952E-2</c:v>
                </c:pt>
                <c:pt idx="3">
                  <c:v>-1.6780636610999003E-2</c:v>
                </c:pt>
                <c:pt idx="4">
                  <c:v>4.258877689784938E-2</c:v>
                </c:pt>
                <c:pt idx="6">
                  <c:v>4.2021137775308852E-2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102628736"/>
        <c:axId val="102638720"/>
        <c:axId val="0"/>
      </c:bar3DChart>
      <c:catAx>
        <c:axId val="102628736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38720"/>
        <c:crosses val="autoZero"/>
        <c:auto val="1"/>
        <c:lblAlgn val="ctr"/>
        <c:lblOffset val="100"/>
        <c:tickLblSkip val="1"/>
        <c:tickMarkSkip val="1"/>
      </c:catAx>
      <c:valAx>
        <c:axId val="102638720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287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6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1"/>
  <c:chart>
    <c:view3D>
      <c:hPercent val="106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2816455696202531"/>
          <c:y val="1.4814836248316369E-2"/>
          <c:w val="0.86550632911392356"/>
          <c:h val="0.71460093697965255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1"/>
          <c:dLbls>
            <c:dLbl>
              <c:idx val="1"/>
              <c:layout>
                <c:manualLayout>
                  <c:x val="3.0336556031761897E-3"/>
                  <c:y val="3.0223556531836924E-2"/>
                </c:manualLayout>
              </c:layout>
              <c:showVal val="1"/>
            </c:dLbl>
            <c:dLbl>
              <c:idx val="3"/>
              <c:layout>
                <c:manualLayout>
                  <c:x val="1.7800259144822136E-2"/>
                  <c:y val="3.4375049027422527E-2"/>
                </c:manualLayout>
              </c:layout>
              <c:showVal val="1"/>
            </c:dLbl>
            <c:dLbl>
              <c:idx val="4"/>
              <c:layout>
                <c:manualLayout>
                  <c:x val="3.3886341738928252E-2"/>
                  <c:y val="2.6058653063974282E-2"/>
                </c:manualLayout>
              </c:layout>
              <c:showVal val="1"/>
            </c:dLbl>
            <c:dLbl>
              <c:idx val="5"/>
              <c:layout>
                <c:manualLayout>
                  <c:x val="2.7820359480381553E-2"/>
                  <c:y val="2.012294458124891E-2"/>
                </c:manualLayout>
              </c:layout>
              <c:showVal val="1"/>
            </c:dLbl>
            <c:dLbl>
              <c:idx val="6"/>
              <c:layout>
                <c:manualLayout>
                  <c:x val="1.2260706335758743E-2"/>
                  <c:y val="3.2617205592379947E-2"/>
                </c:manualLayout>
              </c:layout>
              <c:showVal val="1"/>
            </c:dLbl>
            <c:dLbl>
              <c:idx val="7"/>
              <c:layout>
                <c:manualLayout>
                  <c:x val="2.3599621249875503E-2"/>
                  <c:y val="3.0558949048183591E-2"/>
                </c:manualLayout>
              </c:layout>
              <c:showVal val="1"/>
            </c:dLbl>
            <c:dLbl>
              <c:idx val="8"/>
              <c:layout>
                <c:manualLayout>
                  <c:x val="3.0191866839430002E-2"/>
                  <c:y val="5.8597129805805399E-2"/>
                </c:manualLayout>
              </c:layout>
              <c:showVal val="1"/>
            </c:dLbl>
            <c:dLbl>
              <c:idx val="9"/>
              <c:layout>
                <c:manualLayout>
                  <c:x val="3.8366557028472706E-2"/>
                  <c:y val="3.2705100752274403E-2"/>
                </c:manualLayout>
              </c:layout>
              <c:showVal val="1"/>
            </c:dLbl>
            <c:numFmt formatCode="\$#,##0_);\(\$#,##0\)" sourceLinked="0"/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Sheet1!$A$2:$A$11</c:f>
              <c:strCache>
                <c:ptCount val="10"/>
                <c:pt idx="0">
                  <c:v>FY03 Actual</c:v>
                </c:pt>
                <c:pt idx="1">
                  <c:v>FY04 Actual</c:v>
                </c:pt>
                <c:pt idx="2">
                  <c:v>FY05 Actual</c:v>
                </c:pt>
                <c:pt idx="3">
                  <c:v>FY06 Actual</c:v>
                </c:pt>
                <c:pt idx="4">
                  <c:v>FY07 Actual</c:v>
                </c:pt>
                <c:pt idx="5">
                  <c:v>*FY08 Actual</c:v>
                </c:pt>
                <c:pt idx="6">
                  <c:v>*FY09 Actual</c:v>
                </c:pt>
                <c:pt idx="7">
                  <c:v>*FY 10 Actual</c:v>
                </c:pt>
                <c:pt idx="8">
                  <c:v>*FY 11 Projected</c:v>
                </c:pt>
                <c:pt idx="9">
                  <c:v>*FY 12 Projected</c:v>
                </c:pt>
              </c:strCache>
            </c:strRef>
          </c:cat>
          <c:val>
            <c:numRef>
              <c:f>Sheet1!$B$2:$B$11</c:f>
              <c:numCache>
                <c:formatCode>#,##0_);\(#,##0\)</c:formatCode>
                <c:ptCount val="10"/>
                <c:pt idx="0">
                  <c:v>6372309</c:v>
                </c:pt>
                <c:pt idx="1">
                  <c:v>5488379</c:v>
                </c:pt>
                <c:pt idx="2">
                  <c:v>4637761</c:v>
                </c:pt>
                <c:pt idx="3">
                  <c:v>5479818</c:v>
                </c:pt>
                <c:pt idx="4">
                  <c:v>5306330</c:v>
                </c:pt>
                <c:pt idx="5">
                  <c:v>5845193</c:v>
                </c:pt>
                <c:pt idx="6">
                  <c:v>5952121</c:v>
                </c:pt>
                <c:pt idx="7">
                  <c:v>8264055</c:v>
                </c:pt>
                <c:pt idx="8">
                  <c:v>7788189</c:v>
                </c:pt>
                <c:pt idx="9">
                  <c:v>8045121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102671488"/>
        <c:axId val="102673024"/>
        <c:axId val="0"/>
      </c:bar3DChart>
      <c:catAx>
        <c:axId val="102671488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73024"/>
        <c:crosses val="autoZero"/>
        <c:auto val="1"/>
        <c:lblAlgn val="ctr"/>
        <c:lblOffset val="100"/>
        <c:tickLblSkip val="1"/>
        <c:tickMarkSkip val="1"/>
      </c:catAx>
      <c:valAx>
        <c:axId val="10267302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\$#,##0_);\(\$#,##0\)" sourceLinked="0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714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6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0.52163</cdr:x>
      <cdr:y>0.81789</cdr:y>
    </cdr:from>
    <cdr:to>
      <cdr:x>0.90043</cdr:x>
      <cdr:y>0.89009</cdr:y>
    </cdr:to>
    <cdr:sp macro="" textlink="">
      <cdr:nvSpPr>
        <cdr:cNvPr id="1024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174885" y="2633160"/>
          <a:ext cx="2305567" cy="23243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27432" tIns="27432" rIns="27432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200" b="1" i="0" u="none" strike="noStrike" baseline="0">
              <a:solidFill>
                <a:srgbClr val="000000"/>
              </a:solidFill>
              <a:latin typeface="Arial"/>
              <a:cs typeface="Arial"/>
            </a:rPr>
            <a:t>Total Tax Base: $7,076,207,397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DF404-FDE4-4A44-847F-1B0AAD212967}" type="datetimeFigureOut">
              <a:rPr lang="en-US" smtClean="0"/>
              <a:pPr/>
              <a:t>1/27/2011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FY12 Administration Recommended Budget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28, 2011</a:t>
            </a:r>
            <a:endParaRPr lang="en-US" dirty="0"/>
          </a:p>
        </p:txBody>
      </p:sp>
      <p:pic>
        <p:nvPicPr>
          <p:cNvPr id="5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Fund Balance Review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62100" y="685800"/>
          <a:ext cx="6019800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Personnel Highlights</a:t>
            </a:r>
          </a:p>
          <a:p>
            <a:pPr>
              <a:buNone/>
            </a:pPr>
            <a:r>
              <a:rPr lang="en-US" sz="2800" dirty="0" smtClean="0"/>
              <a:t>		Non Union		2.5% increase</a:t>
            </a:r>
          </a:p>
          <a:p>
            <a:pPr>
              <a:buNone/>
            </a:pPr>
            <a:r>
              <a:rPr lang="en-US" sz="2800" dirty="0" smtClean="0"/>
              <a:t>		Teamsters 		3.5% increase</a:t>
            </a:r>
          </a:p>
          <a:p>
            <a:pPr>
              <a:buNone/>
            </a:pPr>
            <a:r>
              <a:rPr lang="en-US" sz="2800" dirty="0" smtClean="0"/>
              <a:t>		PPME			2.1% increase</a:t>
            </a:r>
          </a:p>
          <a:p>
            <a:pPr>
              <a:buNone/>
            </a:pPr>
            <a:r>
              <a:rPr lang="en-US" sz="2800" dirty="0" smtClean="0"/>
              <a:t>		AFSCME		Unknown</a:t>
            </a:r>
          </a:p>
          <a:p>
            <a:pPr>
              <a:buNone/>
            </a:pPr>
            <a:r>
              <a:rPr lang="en-US" sz="2800" dirty="0" smtClean="0"/>
              <a:t>		DSA			2.6% increase</a:t>
            </a:r>
          </a:p>
          <a:p>
            <a:r>
              <a:rPr lang="en-US" sz="2800" dirty="0" smtClean="0"/>
              <a:t>1.12 % IPERS Increase for Employer Contribution</a:t>
            </a:r>
          </a:p>
          <a:p>
            <a:r>
              <a:rPr lang="en-US" sz="2800" dirty="0" smtClean="0"/>
              <a:t>0% increase for Health Insurance Premiums</a:t>
            </a:r>
          </a:p>
          <a:p>
            <a:r>
              <a:rPr lang="en-US" sz="2800" dirty="0" smtClean="0"/>
              <a:t>.8 new positions (.4 Treasurer, .4 IT)	</a:t>
            </a: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Non-Personnel Operating Exp Increase  </a:t>
            </a:r>
          </a:p>
          <a:p>
            <a:pPr>
              <a:buNone/>
            </a:pPr>
            <a:r>
              <a:rPr lang="en-US" dirty="0" smtClean="0"/>
              <a:t>*Auditors Expense - $132,165</a:t>
            </a:r>
          </a:p>
          <a:p>
            <a:pPr>
              <a:buNone/>
            </a:pPr>
            <a:r>
              <a:rPr lang="en-US" dirty="0" smtClean="0"/>
              <a:t>*MH/DD - $1,352,949</a:t>
            </a:r>
          </a:p>
          <a:p>
            <a:pPr>
              <a:buNone/>
            </a:pPr>
            <a:r>
              <a:rPr lang="en-US" dirty="0" smtClean="0"/>
              <a:t>*Secondary Roads (w/capital) - $865,270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Authorized Agency Increases</a:t>
            </a:r>
          </a:p>
          <a:p>
            <a:pPr>
              <a:buNone/>
            </a:pPr>
            <a:r>
              <a:rPr lang="en-US" dirty="0" smtClean="0"/>
              <a:t>*SECC- $257,968</a:t>
            </a:r>
          </a:p>
          <a:p>
            <a:pPr>
              <a:buNone/>
            </a:pPr>
            <a:r>
              <a:rPr lang="en-US" dirty="0" smtClean="0"/>
              <a:t>*Handicapped Development Center- $305,300</a:t>
            </a:r>
          </a:p>
          <a:p>
            <a:pPr>
              <a:buNone/>
            </a:pPr>
            <a:r>
              <a:rPr lang="en-US" dirty="0" smtClean="0"/>
              <a:t>*Library - $13,239</a:t>
            </a:r>
          </a:p>
          <a:p>
            <a:pPr>
              <a:buNone/>
            </a:pPr>
            <a:r>
              <a:rPr lang="en-US" dirty="0" smtClean="0"/>
              <a:t>*QC Chamber - $32,043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FY10 Ending Cash (as of 06/30/10) $788,003</a:t>
            </a:r>
          </a:p>
          <a:p>
            <a:r>
              <a:rPr lang="en-US" dirty="0" smtClean="0"/>
              <a:t>Current Cash Balance (as of 1/26/11) $1,353,873</a:t>
            </a:r>
          </a:p>
          <a:p>
            <a:pPr>
              <a:buNone/>
            </a:pPr>
            <a:r>
              <a:rPr lang="en-US" dirty="0" smtClean="0"/>
              <a:t>Positive Actuarial Opinion as of 06/30/10</a:t>
            </a:r>
          </a:p>
          <a:p>
            <a:r>
              <a:rPr lang="en-US" smtClean="0"/>
              <a:t>Completed </a:t>
            </a:r>
            <a:r>
              <a:rPr lang="en-US" dirty="0" smtClean="0"/>
              <a:t>by independent 3</a:t>
            </a:r>
            <a:r>
              <a:rPr lang="en-US" baseline="30000" dirty="0" smtClean="0"/>
              <a:t>rd</a:t>
            </a:r>
            <a:r>
              <a:rPr lang="en-US" dirty="0" smtClean="0"/>
              <a:t> party</a:t>
            </a:r>
          </a:p>
          <a:p>
            <a:r>
              <a:rPr lang="en-US" dirty="0" smtClean="0"/>
              <a:t>“Reserves are appropriate to cover unpaid liabilities of the fund”</a:t>
            </a:r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Changes to Operating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Final reduction of SECC expenses from Sheriff and Conservation budget - $140,000</a:t>
            </a:r>
          </a:p>
          <a:p>
            <a:r>
              <a:rPr lang="en-US" dirty="0" smtClean="0"/>
              <a:t>Mental Health program expenses not matched to revenues (advisory committee recommendations and State funding pending )</a:t>
            </a:r>
          </a:p>
          <a:p>
            <a:r>
              <a:rPr lang="en-US" dirty="0" smtClean="0"/>
              <a:t>GDRC funding moved from Planning Dept to QC Chamber</a:t>
            </a:r>
          </a:p>
          <a:p>
            <a:r>
              <a:rPr lang="en-US" dirty="0" smtClean="0"/>
              <a:t>CADS programs from non-departmental to CADS authorized agency </a:t>
            </a:r>
          </a:p>
          <a:p>
            <a:r>
              <a:rPr lang="en-US" dirty="0" smtClean="0"/>
              <a:t>Health Dept pass-through grants reduced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Capital Budget </a:t>
            </a:r>
            <a:br>
              <a:rPr lang="en-US" dirty="0" smtClean="0"/>
            </a:br>
            <a:r>
              <a:rPr lang="en-US" dirty="0" smtClean="0"/>
              <a:t>Property Tax Transfer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90600" y="1828805"/>
          <a:ext cx="7162800" cy="3047994"/>
        </p:xfrm>
        <a:graphic>
          <a:graphicData uri="http://schemas.openxmlformats.org/drawingml/2006/table">
            <a:tbl>
              <a:tblPr/>
              <a:tblGrid>
                <a:gridCol w="2219336"/>
                <a:gridCol w="905141"/>
                <a:gridCol w="1044394"/>
                <a:gridCol w="1044394"/>
                <a:gridCol w="1044394"/>
                <a:gridCol w="905141"/>
              </a:tblGrid>
              <a:tr h="33866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FY12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FY13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FY14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FY15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FY16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Countywide Projects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$ 650,000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$ 1,625,000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$ 1,120,000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$ 1,120,000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$ 800,000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Conservation Projects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$ 545,030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545,030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545,030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545,030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$ 545,030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Electronic Equip Transfer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$ 525,000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260,000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Bond Proceeds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$ 2,000,000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*Take advantage of Golf Debt Retirement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*FY15 HAVA Equipment $800,000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*FY15 Essential Purpose Projects $1,200,000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Budget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Reduced Gaming Revenue</a:t>
            </a:r>
          </a:p>
          <a:p>
            <a:r>
              <a:rPr lang="en-US" dirty="0" smtClean="0"/>
              <a:t>Increased building maintenance needs</a:t>
            </a:r>
          </a:p>
          <a:p>
            <a:r>
              <a:rPr lang="en-US" dirty="0" smtClean="0"/>
              <a:t>Large equipment purchases (ERP, HAVA)</a:t>
            </a:r>
          </a:p>
          <a:p>
            <a:r>
              <a:rPr lang="en-US" dirty="0" smtClean="0"/>
              <a:t>Zero ($0) fund balance carried forward for capital fund</a:t>
            </a:r>
          </a:p>
          <a:p>
            <a:pPr>
              <a:buNone/>
            </a:pPr>
            <a:r>
              <a:rPr lang="en-US" dirty="0" smtClean="0"/>
              <a:t>			</a:t>
            </a:r>
            <a:r>
              <a:rPr lang="en-US" i="1" dirty="0" smtClean="0"/>
              <a:t>work session February 8th</a:t>
            </a:r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Budget Calendar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Work session Tuesday February 1, 2011</a:t>
            </a:r>
          </a:p>
          <a:p>
            <a:pPr algn="ctr">
              <a:buNone/>
            </a:pPr>
            <a:r>
              <a:rPr lang="en-US" dirty="0" smtClean="0"/>
              <a:t>Work session Tuesday February 8, 2011</a:t>
            </a:r>
          </a:p>
          <a:p>
            <a:pPr algn="ctr">
              <a:buNone/>
            </a:pPr>
            <a:r>
              <a:rPr lang="en-US" dirty="0" smtClean="0"/>
              <a:t>Work session Tuesday February 15, 2011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Public Hearing Thursday February 17, 2011</a:t>
            </a:r>
          </a:p>
          <a:p>
            <a:pPr algn="ctr">
              <a:buNone/>
            </a:pPr>
            <a:r>
              <a:rPr lang="en-US" dirty="0" smtClean="0"/>
              <a:t>Budget Adoption Thursday March 3, 2011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Scott County Goals 2010-2015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Financially Sound Government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Policy and Management Agenda 2011-2012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i="1" dirty="0" smtClean="0">
                <a:solidFill>
                  <a:srgbClr val="0070C0"/>
                </a:solidFill>
              </a:rPr>
              <a:t>Operating Budget</a:t>
            </a:r>
          </a:p>
          <a:p>
            <a:pPr algn="ctr">
              <a:buNone/>
            </a:pPr>
            <a:r>
              <a:rPr lang="en-US" dirty="0" smtClean="0"/>
              <a:t>Balanced Budget with Fund Balance</a:t>
            </a:r>
          </a:p>
          <a:p>
            <a:pPr algn="ctr">
              <a:buNone/>
            </a:pPr>
            <a:r>
              <a:rPr lang="en-US" i="1" dirty="0" smtClean="0">
                <a:solidFill>
                  <a:srgbClr val="0070C0"/>
                </a:solidFill>
              </a:rPr>
              <a:t>Capital Budget</a:t>
            </a:r>
          </a:p>
          <a:p>
            <a:pPr algn="ctr">
              <a:buNone/>
            </a:pPr>
            <a:r>
              <a:rPr lang="en-US" dirty="0" smtClean="0"/>
              <a:t>IT Master Plan Implementation</a:t>
            </a:r>
          </a:p>
          <a:p>
            <a:pPr algn="ctr">
              <a:buNone/>
            </a:pPr>
            <a:r>
              <a:rPr lang="en-US" dirty="0" smtClean="0"/>
              <a:t>County Space Needs Study</a:t>
            </a:r>
          </a:p>
          <a:p>
            <a:pPr algn="ctr">
              <a:buNone/>
            </a:pPr>
            <a:r>
              <a:rPr lang="en-US" dirty="0" smtClean="0"/>
              <a:t>County Fleet Evaluation</a:t>
            </a:r>
          </a:p>
          <a:p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FY11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Ending General Fund Balance Estimate $7.8 million or 15% </a:t>
            </a:r>
          </a:p>
          <a:p>
            <a:r>
              <a:rPr lang="en-US" sz="3100" dirty="0" smtClean="0"/>
              <a:t>Rental Assistance additional expenses $186,785</a:t>
            </a:r>
          </a:p>
          <a:p>
            <a:r>
              <a:rPr lang="en-US" sz="3100" dirty="0" smtClean="0"/>
              <a:t>Road Use Tax Formula $143,000</a:t>
            </a:r>
          </a:p>
          <a:p>
            <a:r>
              <a:rPr lang="en-US" sz="3100" dirty="0" smtClean="0"/>
              <a:t>Local Option Sales Tax, $363,575 over estimate</a:t>
            </a:r>
          </a:p>
          <a:p>
            <a:r>
              <a:rPr lang="en-US" sz="3100" dirty="0" smtClean="0"/>
              <a:t>Re-appropriated bond funds $6,535,757</a:t>
            </a:r>
            <a:endParaRPr lang="en-US" sz="3100" dirty="0"/>
          </a:p>
        </p:txBody>
      </p:sp>
      <p:pic>
        <p:nvPicPr>
          <p:cNvPr id="1331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Budget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Total expense increase – 2.6%, $2,039,039 – all funds</a:t>
            </a:r>
          </a:p>
          <a:p>
            <a:r>
              <a:rPr lang="en-US" sz="2800" dirty="0" smtClean="0"/>
              <a:t>Revenue increase – Sales Tax $363,575</a:t>
            </a:r>
          </a:p>
          <a:p>
            <a:r>
              <a:rPr lang="en-US" sz="2800" dirty="0" smtClean="0"/>
              <a:t>Urban Levy Rate 	 FY11 – 6.38     FY12 – 6.33</a:t>
            </a:r>
          </a:p>
          <a:p>
            <a:r>
              <a:rPr lang="en-US" sz="2800" dirty="0" smtClean="0"/>
              <a:t>Rural Levy Rate		 FY11 – 9.40	    FY12 – 9.47</a:t>
            </a:r>
          </a:p>
          <a:p>
            <a:r>
              <a:rPr lang="en-US" sz="2800" dirty="0" smtClean="0"/>
              <a:t>Wall of Savings $250,000</a:t>
            </a:r>
          </a:p>
          <a:p>
            <a:pPr>
              <a:buNone/>
            </a:pPr>
            <a:r>
              <a:rPr lang="en-US" sz="2800" dirty="0" smtClean="0"/>
              <a:t>		-additional transfer to Capital Budget</a:t>
            </a:r>
          </a:p>
          <a:p>
            <a:r>
              <a:rPr lang="en-US" sz="2800" dirty="0" smtClean="0"/>
              <a:t>Ending Fund Balance Estimate $8,045,021 or 15%</a:t>
            </a:r>
          </a:p>
          <a:p>
            <a:endParaRPr lang="en-US" sz="3100" dirty="0"/>
          </a:p>
        </p:txBody>
      </p:sp>
      <p:pic>
        <p:nvPicPr>
          <p:cNvPr id="1331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sp>
        <p:nvSpPr>
          <p:cNvPr id="5" name="Down Arrow 4"/>
          <p:cNvSpPr/>
          <p:nvPr/>
        </p:nvSpPr>
        <p:spPr>
          <a:xfrm>
            <a:off x="3505200" y="2667000"/>
            <a:ext cx="484632" cy="402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3505200" y="3200400"/>
            <a:ext cx="484632" cy="40233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Taxable Valuation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Taxable Valuation Comparison</a:t>
            </a:r>
            <a:endParaRPr lang="en-US" dirty="0"/>
          </a:p>
        </p:txBody>
      </p:sp>
      <p:pic>
        <p:nvPicPr>
          <p:cNvPr id="6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1435469"/>
          <a:ext cx="6096001" cy="3987061"/>
        </p:xfrm>
        <a:graphic>
          <a:graphicData uri="http://schemas.openxmlformats.org/drawingml/2006/table">
            <a:tbl>
              <a:tblPr/>
              <a:tblGrid>
                <a:gridCol w="864789"/>
                <a:gridCol w="497633"/>
                <a:gridCol w="558319"/>
                <a:gridCol w="788930"/>
                <a:gridCol w="60687"/>
                <a:gridCol w="497633"/>
                <a:gridCol w="109236"/>
                <a:gridCol w="788930"/>
                <a:gridCol w="60687"/>
                <a:gridCol w="497633"/>
                <a:gridCol w="109236"/>
                <a:gridCol w="764655"/>
                <a:gridCol w="497633"/>
              </a:tblGrid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January 1,2009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% of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January 1,2010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% of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Amount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Arial"/>
                        </a:rPr>
                        <a:t>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>
                          <a:latin typeface="Arial"/>
                        </a:rPr>
                        <a:t>For FY11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>
                          <a:latin typeface="Arial"/>
                        </a:rPr>
                        <a:t>Total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>
                          <a:latin typeface="Arial"/>
                        </a:rPr>
                        <a:t>For FY12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>
                          <a:latin typeface="Arial"/>
                        </a:rPr>
                        <a:t>Total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sng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>
                          <a:latin typeface="Arial"/>
                        </a:rPr>
                        <a:t>Change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>
                          <a:latin typeface="Arial"/>
                        </a:rPr>
                        <a:t>Change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Arial"/>
                        </a:rPr>
                        <a:t>COUNTY-WIDE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Residential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3,694,634,108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54.4%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3,900,736,732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55.1%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206,102,624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5.6%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Commercial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2,231,338,919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32.9%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2,296,149,723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32.4%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64,810,804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2.9%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Utilities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392,178,581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5.8%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402,661,960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10,483,379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Industrial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272,349,143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267,778,951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3.8%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(4,570,192)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-1.7%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Agricultural Land/Structures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200,347,477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208,880,031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8,532,554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4.3%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  Total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6,790,848,228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7,076,207,397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285,359,169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4.2%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72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>
                          <a:latin typeface="Arial"/>
                        </a:rPr>
                        <a:t>UNINCORPORATED AREAS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Residential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476,561,884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59.7%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501,726,187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60.5%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25,164,303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5.3%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Commercial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60,732,217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7.6%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61,099,737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7.4%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367,520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0.6%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Utilities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86,736,891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10.9%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84,642,920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10.2%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(2,093,971)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-2.4%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Industrial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1,734,420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0.2%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1,825,500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0.2%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91,080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5.3%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Agricultural Land/Structures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172,851,860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21.6%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180,354,241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21.7%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7,502,381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4.3%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  Total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798,617,272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829,648,585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31,031,313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3.9%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72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Property in Cities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5,992,230,956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88.2%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6,246,558,812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88.3%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254,327,856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4.2%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>
                          <a:latin typeface="Arial"/>
                        </a:rPr>
                        <a:t>Property in Rural Areas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798,617,272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11.8%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829,648,585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11.7%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31,031,313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3.9%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Arial"/>
                        </a:rPr>
                        <a:t>  Total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6,790,848,228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7,076,207,397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285,359,169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4.2%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Tax Rates by Class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1562100" y="1219200"/>
          <a:ext cx="6019800" cy="5424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Levy Rate Impact</a:t>
            </a:r>
            <a:endParaRPr lang="en-US" dirty="0"/>
          </a:p>
        </p:txBody>
      </p:sp>
      <p:pic>
        <p:nvPicPr>
          <p:cNvPr id="5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38300" y="1728787"/>
          <a:ext cx="5867400" cy="3400425"/>
        </p:xfrm>
        <a:graphic>
          <a:graphicData uri="http://schemas.openxmlformats.org/drawingml/2006/table">
            <a:tbl>
              <a:tblPr/>
              <a:tblGrid>
                <a:gridCol w="609270"/>
                <a:gridCol w="609270"/>
                <a:gridCol w="609270"/>
                <a:gridCol w="675909"/>
                <a:gridCol w="621963"/>
                <a:gridCol w="253863"/>
                <a:gridCol w="647350"/>
                <a:gridCol w="253863"/>
                <a:gridCol w="685429"/>
                <a:gridCol w="253863"/>
                <a:gridCol w="647350"/>
              </a:tblGrid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Urban Levy Rate: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$50,000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$75,000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$100,000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$250,000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Amount of Annual Increase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$4.08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$6.11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$8.15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$20.38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in Property Taxes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2.7%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latin typeface="Arial"/>
                        </a:rPr>
                        <a:t>Rural Levy Rate: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$50,000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$75,000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$100,000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$250,000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Amount of Annual Increase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$9.39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$14.08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$18.78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$46.94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in Property Taxes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80 Acres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120 Acres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160 Acres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latin typeface="Arial"/>
                        </a:rPr>
                        <a:t>200 Acres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of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of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of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>
                          <a:latin typeface="Arial"/>
                        </a:rPr>
                        <a:t>of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Amount of Annual Increase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$35.67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$53.51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$71.35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$89.18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  in Property Taxes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5.2%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5.2%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5.2%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5.2%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>
                          <a:latin typeface="Arial"/>
                        </a:rPr>
                        <a:t>Combined Farm Home and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$45.06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$67.59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$90.12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$136.12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latin typeface="Arial"/>
                        </a:rPr>
                        <a:t>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4.9%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803</Words>
  <Application>Microsoft Office PowerPoint</Application>
  <PresentationFormat>On-screen Show (4:3)</PresentationFormat>
  <Paragraphs>315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FY12 Administration Recommended Budget</vt:lpstr>
      <vt:lpstr>Scott County Goals 2010-2015</vt:lpstr>
      <vt:lpstr>Policy and Management Agenda 2011-2012</vt:lpstr>
      <vt:lpstr>FY11 Summary</vt:lpstr>
      <vt:lpstr>FY12 Budget Overview</vt:lpstr>
      <vt:lpstr>FY12 Taxable Valuation</vt:lpstr>
      <vt:lpstr>Taxable Valuation Comparison</vt:lpstr>
      <vt:lpstr>Changes in Tax Rates by Class</vt:lpstr>
      <vt:lpstr>Levy Rate Impact</vt:lpstr>
      <vt:lpstr>Fund Balance Review</vt:lpstr>
      <vt:lpstr>FY12 Highlights</vt:lpstr>
      <vt:lpstr>FY12 Highlights</vt:lpstr>
      <vt:lpstr>FY12 Highlights</vt:lpstr>
      <vt:lpstr>Health Fund</vt:lpstr>
      <vt:lpstr>FY12 Changes to Operating Budget</vt:lpstr>
      <vt:lpstr>Capital Budget  Property Tax Transfer</vt:lpstr>
      <vt:lpstr>Capital Budget Issues</vt:lpstr>
      <vt:lpstr>FY12 Budget Calendar</vt:lpstr>
      <vt:lpstr>       Questions?  Thank you</vt:lpstr>
    </vt:vector>
  </TitlesOfParts>
  <Company>Scott County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FY11 Administration Recommended Budget</dc:title>
  <dc:creator>Information Technology</dc:creator>
  <cp:lastModifiedBy>Sarah Kautz</cp:lastModifiedBy>
  <cp:revision>54</cp:revision>
  <dcterms:created xsi:type="dcterms:W3CDTF">2010-02-03T08:25:08Z</dcterms:created>
  <dcterms:modified xsi:type="dcterms:W3CDTF">2011-01-27T21:45:08Z</dcterms:modified>
</cp:coreProperties>
</file>