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7" r:id="rId13"/>
    <p:sldId id="269" r:id="rId14"/>
    <p:sldId id="271" r:id="rId15"/>
    <p:sldId id="274" r:id="rId16"/>
    <p:sldId id="270" r:id="rId1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8000"/>
    <a:srgbClr val="00E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108" d="100"/>
          <a:sy n="108" d="100"/>
        </p:scale>
        <p:origin x="-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-chs-efs-01\Profiles$\SCAD7001\My%20Documents\FY12%20Budget\Initial%20Budget%20Presentation\budcht0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rv-chs-efs-01\Profiles$\SCAD7001\My%20Documents\FY12%20Budget\Initial%20Budget%20Presentation\budcht05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rv-chs-efs-01\Profiles$\SCAD7001\My%20Documents\FY12%20Budget\Initial%20Budget%20Presentation\budcht07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rv-chs-efs-01\Profiles$\SCAD7001\My%20Documents\FY12%20Budget\Initial%20Budget%20Presentation\budcht0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Interest%20income-10%20y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Recorder%20income-10%20y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Gaming%20income-10%20y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Gen%20Fund%20Bal%20Initial%20BOS%20FY12%20Budget%20Discussio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Initial%20Budget%20Presentation\Fund%20Balance%20Restric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323"/>
          <c:y val="5.917164037337652E-3"/>
          <c:w val="0.72484388027571156"/>
          <c:h val="0.97337348414204272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LINN (2nd)</c:v>
                </c:pt>
                <c:pt idx="1">
                  <c:v>*** SCOTT (3rd) ***</c:v>
                </c:pt>
                <c:pt idx="2">
                  <c:v>DUBUQUE (7th)</c:v>
                </c:pt>
                <c:pt idx="3">
                  <c:v>BLACKHAWK (5th)</c:v>
                </c:pt>
                <c:pt idx="4">
                  <c:v>POLK (1st)</c:v>
                </c:pt>
                <c:pt idx="5">
                  <c:v>JOHNSON (4th)</c:v>
                </c:pt>
                <c:pt idx="6">
                  <c:v>POTTAWATTAMIE (8th)</c:v>
                </c:pt>
                <c:pt idx="7">
                  <c:v>WOODBURY (6th)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6.0682900000000002</c:v>
                </c:pt>
                <c:pt idx="1">
                  <c:v>6.3760700000000003</c:v>
                </c:pt>
                <c:pt idx="2">
                  <c:v>6.5019299999999998</c:v>
                </c:pt>
                <c:pt idx="3">
                  <c:v>6.6718400000000004</c:v>
                </c:pt>
                <c:pt idx="4">
                  <c:v>6.8183299999999996</c:v>
                </c:pt>
                <c:pt idx="5">
                  <c:v>7.2220699999999995</c:v>
                </c:pt>
                <c:pt idx="6">
                  <c:v>7.3899600000000003</c:v>
                </c:pt>
                <c:pt idx="7">
                  <c:v>7.9849099999999975</c:v>
                </c:pt>
              </c:numCache>
            </c:numRef>
          </c:val>
        </c:ser>
        <c:dLbls>
          <c:showVal val="1"/>
        </c:dLbls>
        <c:shape val="box"/>
        <c:axId val="31855360"/>
        <c:axId val="31856896"/>
        <c:axId val="0"/>
      </c:bar3DChart>
      <c:catAx>
        <c:axId val="31855360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1856896"/>
        <c:crosses val="autoZero"/>
        <c:auto val="1"/>
        <c:lblAlgn val="ctr"/>
        <c:lblOffset val="100"/>
        <c:tickLblSkip val="1"/>
        <c:tickMarkSkip val="1"/>
      </c:catAx>
      <c:valAx>
        <c:axId val="31856896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31855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21698443354958"/>
          <c:y val="1.3666777568296933E-3"/>
          <c:w val="0.72484388027571145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*** SCOTT (3rd) ***</c:v>
                </c:pt>
                <c:pt idx="1">
                  <c:v>BLACKHAWK (5th)</c:v>
                </c:pt>
                <c:pt idx="2">
                  <c:v>LINN (2nd)</c:v>
                </c:pt>
                <c:pt idx="3">
                  <c:v>DUBUQUE (7th)</c:v>
                </c:pt>
                <c:pt idx="4">
                  <c:v>WOODBURY (6th)</c:v>
                </c:pt>
                <c:pt idx="5">
                  <c:v>JOHNSON (4th)</c:v>
                </c:pt>
                <c:pt idx="6">
                  <c:v>POTTAWATTAMIE (8th)</c:v>
                </c:pt>
                <c:pt idx="7">
                  <c:v>POLK (1st)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9.3956100000000067</c:v>
                </c:pt>
                <c:pt idx="1">
                  <c:v>9.5534700000000008</c:v>
                </c:pt>
                <c:pt idx="2">
                  <c:v>9.78261</c:v>
                </c:pt>
                <c:pt idx="3">
                  <c:v>10.023670000000001</c:v>
                </c:pt>
                <c:pt idx="4">
                  <c:v>10.16273000000001</c:v>
                </c:pt>
                <c:pt idx="5">
                  <c:v>10.39106</c:v>
                </c:pt>
                <c:pt idx="6">
                  <c:v>10.53547</c:v>
                </c:pt>
                <c:pt idx="7">
                  <c:v>11.36992</c:v>
                </c:pt>
              </c:numCache>
            </c:numRef>
          </c:val>
        </c:ser>
        <c:dLbls>
          <c:showVal val="1"/>
        </c:dLbls>
        <c:shape val="box"/>
        <c:axId val="31899008"/>
        <c:axId val="31908992"/>
        <c:axId val="0"/>
      </c:bar3DChart>
      <c:catAx>
        <c:axId val="31899008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1908992"/>
        <c:crosses val="autoZero"/>
        <c:auto val="1"/>
        <c:lblAlgn val="ctr"/>
        <c:lblOffset val="100"/>
        <c:tickLblSkip val="1"/>
        <c:tickMarkSkip val="1"/>
      </c:catAx>
      <c:valAx>
        <c:axId val="31908992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31899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334"/>
          <c:y val="5.917164037337652E-3"/>
          <c:w val="0.72484388027571145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3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BLACKHAWK (5th)</c:v>
                </c:pt>
                <c:pt idx="1">
                  <c:v>LINN (2nd)</c:v>
                </c:pt>
                <c:pt idx="2">
                  <c:v>WOODBURY (6th)</c:v>
                </c:pt>
                <c:pt idx="3">
                  <c:v>*** SCOTT (3rd) ***</c:v>
                </c:pt>
                <c:pt idx="4">
                  <c:v>DUBUQUE (7th)</c:v>
                </c:pt>
                <c:pt idx="5">
                  <c:v>POLK (1st)</c:v>
                </c:pt>
                <c:pt idx="6">
                  <c:v>JOHNSON (4th)</c:v>
                </c:pt>
                <c:pt idx="7">
                  <c:v>POTTAWATTAMIE (8th)</c:v>
                </c:pt>
              </c:strCache>
            </c:strRef>
          </c:cat>
          <c:val>
            <c:numRef>
              <c:f>Sheet1!$B$4:$B$11</c:f>
              <c:numCache>
                <c:formatCode>"$"#,##0_);[Red]\("$"#,##0\)</c:formatCode>
                <c:ptCount val="8"/>
                <c:pt idx="0">
                  <c:v>236.32000000000016</c:v>
                </c:pt>
                <c:pt idx="1">
                  <c:v>263.3</c:v>
                </c:pt>
                <c:pt idx="2">
                  <c:v>271.13</c:v>
                </c:pt>
                <c:pt idx="3">
                  <c:v>274.75</c:v>
                </c:pt>
                <c:pt idx="4">
                  <c:v>280.78999999999968</c:v>
                </c:pt>
                <c:pt idx="5">
                  <c:v>306.04000000000002</c:v>
                </c:pt>
                <c:pt idx="6">
                  <c:v>331.33</c:v>
                </c:pt>
                <c:pt idx="7">
                  <c:v>371.31</c:v>
                </c:pt>
              </c:numCache>
            </c:numRef>
          </c:val>
        </c:ser>
        <c:dLbls>
          <c:showVal val="1"/>
        </c:dLbls>
        <c:shape val="box"/>
        <c:axId val="60426496"/>
        <c:axId val="60432384"/>
        <c:axId val="0"/>
      </c:bar3DChart>
      <c:catAx>
        <c:axId val="60426496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32384"/>
        <c:crosses val="autoZero"/>
        <c:auto val="1"/>
        <c:lblAlgn val="ctr"/>
        <c:lblOffset val="100"/>
        <c:tickLblSkip val="1"/>
        <c:tickMarkSkip val="1"/>
      </c:catAx>
      <c:valAx>
        <c:axId val="60432384"/>
        <c:scaling>
          <c:orientation val="minMax"/>
        </c:scaling>
        <c:delete val="1"/>
        <c:axPos val="b"/>
        <c:numFmt formatCode="&quot;$&quot;#,##0_);[Red]\(&quot;$&quot;#,##0\)" sourceLinked="1"/>
        <c:tickLblPos val="none"/>
        <c:crossAx val="604264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4842805441119842"/>
          <c:y val="5.917164037337652E-3"/>
          <c:w val="0.72956086865060654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8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8"/>
              <c:layout>
                <c:manualLayout>
                  <c:x val="-2.3709557320379282E-3"/>
                  <c:y val="-7.7898844335469513E-3"/>
                </c:manualLayout>
              </c:layout>
              <c:showVal val="1"/>
            </c:dLbl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 algn="r"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Sheet1!$A$4:$A$20</c:f>
              <c:strCache>
                <c:ptCount val="17"/>
                <c:pt idx="0">
                  <c:v>SIOUX (99th)</c:v>
                </c:pt>
                <c:pt idx="1">
                  <c:v>BLACKHAWK (98th)</c:v>
                </c:pt>
                <c:pt idx="2">
                  <c:v>STORY (97th)</c:v>
                </c:pt>
                <c:pt idx="3">
                  <c:v>JACKSON (96th)</c:v>
                </c:pt>
                <c:pt idx="4">
                  <c:v>WARREN (95th)</c:v>
                </c:pt>
                <c:pt idx="5">
                  <c:v>PAGE (94th)</c:v>
                </c:pt>
                <c:pt idx="6">
                  <c:v>LINN (93rd)</c:v>
                </c:pt>
                <c:pt idx="7">
                  <c:v>WOODBURY (92nd)</c:v>
                </c:pt>
                <c:pt idx="8">
                  <c:v>***SCOTT*** (91st)</c:v>
                </c:pt>
                <c:pt idx="10">
                  <c:v>STATEWIDE AVERAGE</c:v>
                </c:pt>
                <c:pt idx="12">
                  <c:v>RINGGOLD (5th)</c:v>
                </c:pt>
                <c:pt idx="13">
                  <c:v>POCAHONTAS (4th)</c:v>
                </c:pt>
                <c:pt idx="14">
                  <c:v>PALO ALTO (3rd)</c:v>
                </c:pt>
                <c:pt idx="15">
                  <c:v>CALHOUN (2nd)</c:v>
                </c:pt>
                <c:pt idx="16">
                  <c:v>ADAMS (1st)</c:v>
                </c:pt>
              </c:strCache>
            </c:strRef>
          </c:cat>
          <c:val>
            <c:numRef>
              <c:f>Sheet1!$B$4:$B$20</c:f>
              <c:numCache>
                <c:formatCode>"$"#,##0_);[Red]\("$"#,##0\)</c:formatCode>
                <c:ptCount val="17"/>
                <c:pt idx="0">
                  <c:v>234.03</c:v>
                </c:pt>
                <c:pt idx="1">
                  <c:v>236.32000000000016</c:v>
                </c:pt>
                <c:pt idx="2">
                  <c:v>238.26999999999998</c:v>
                </c:pt>
                <c:pt idx="3">
                  <c:v>259.58999999999969</c:v>
                </c:pt>
                <c:pt idx="4">
                  <c:v>260.08</c:v>
                </c:pt>
                <c:pt idx="5">
                  <c:v>262.08999999999969</c:v>
                </c:pt>
                <c:pt idx="6">
                  <c:v>263.3</c:v>
                </c:pt>
                <c:pt idx="7">
                  <c:v>271.13</c:v>
                </c:pt>
                <c:pt idx="8">
                  <c:v>274.75</c:v>
                </c:pt>
                <c:pt idx="10">
                  <c:v>390.96</c:v>
                </c:pt>
                <c:pt idx="12">
                  <c:v>596.17999999999995</c:v>
                </c:pt>
                <c:pt idx="13">
                  <c:v>604.63400000000001</c:v>
                </c:pt>
                <c:pt idx="14">
                  <c:v>624.19900000000052</c:v>
                </c:pt>
                <c:pt idx="15">
                  <c:v>635.101</c:v>
                </c:pt>
                <c:pt idx="16">
                  <c:v>672.005</c:v>
                </c:pt>
              </c:numCache>
            </c:numRef>
          </c:val>
        </c:ser>
        <c:dLbls>
          <c:showVal val="1"/>
        </c:dLbls>
        <c:shape val="box"/>
        <c:axId val="60507648"/>
        <c:axId val="60509184"/>
        <c:axId val="0"/>
      </c:bar3DChart>
      <c:catAx>
        <c:axId val="60507648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09184"/>
        <c:crosses val="autoZero"/>
        <c:auto val="1"/>
        <c:lblAlgn val="ctr"/>
        <c:lblOffset val="100"/>
        <c:tickLblSkip val="1"/>
        <c:tickMarkSkip val="1"/>
      </c:catAx>
      <c:valAx>
        <c:axId val="60509184"/>
        <c:scaling>
          <c:orientation val="minMax"/>
        </c:scaling>
        <c:delete val="1"/>
        <c:axPos val="b"/>
        <c:numFmt formatCode="&quot;$&quot;#,##0_);[Red]\(&quot;$&quot;#,##0\)" sourceLinked="1"/>
        <c:tickLblPos val="none"/>
        <c:crossAx val="605076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829662107574475"/>
          <c:y val="1.4814836248316362E-2"/>
          <c:w val="0.87539499596050963"/>
          <c:h val="0.72248107573509845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8.5583637433393981E-3"/>
                  <c:y val="0.15977403024586884"/>
                </c:manualLayout>
              </c:layout>
              <c:showVal val="1"/>
            </c:dLbl>
            <c:dLbl>
              <c:idx val="1"/>
              <c:layout>
                <c:manualLayout>
                  <c:x val="1.1390576516073572E-2"/>
                  <c:y val="0.18553511207574389"/>
                </c:manualLayout>
              </c:layout>
              <c:showVal val="1"/>
            </c:dLbl>
            <c:dLbl>
              <c:idx val="2"/>
              <c:layout>
                <c:manualLayout>
                  <c:x val="4.4532982273114974E-2"/>
                  <c:y val="3.3618819869738505E-2"/>
                </c:manualLayout>
              </c:layout>
              <c:showVal val="1"/>
            </c:dLbl>
            <c:dLbl>
              <c:idx val="3"/>
              <c:layout>
                <c:manualLayout>
                  <c:x val="1.7396855361534083E-2"/>
                  <c:y val="5.9116788179255413E-2"/>
                </c:manualLayout>
              </c:layout>
              <c:showVal val="1"/>
            </c:dLbl>
            <c:dLbl>
              <c:idx val="4"/>
              <c:layout>
                <c:manualLayout>
                  <c:x val="9.7137522260717507E-3"/>
                  <c:y val="5.9659436601682284E-2"/>
                </c:manualLayout>
              </c:layout>
              <c:showVal val="1"/>
            </c:dLbl>
            <c:dLbl>
              <c:idx val="5"/>
              <c:layout>
                <c:manualLayout>
                  <c:x val="1.254596499880585E-2"/>
                  <c:y val="7.9114685439007348E-2"/>
                </c:manualLayout>
              </c:layout>
              <c:showVal val="1"/>
            </c:dLbl>
            <c:dLbl>
              <c:idx val="6"/>
              <c:layout>
                <c:manualLayout>
                  <c:x val="2.0819775536714429E-2"/>
                  <c:y val="0.14094384554036204"/>
                </c:manualLayout>
              </c:layout>
              <c:showVal val="1"/>
            </c:dLbl>
            <c:dLbl>
              <c:idx val="7"/>
              <c:layout>
                <c:manualLayout>
                  <c:x val="2.0497411747428671E-2"/>
                  <c:y val="0.15993116244419875"/>
                </c:manualLayout>
              </c:layout>
              <c:showVal val="1"/>
            </c:dLbl>
            <c:dLbl>
              <c:idx val="8"/>
              <c:layout>
                <c:manualLayout>
                  <c:x val="4.2257052253326412E-2"/>
                  <c:y val="7.6457353941868408E-2"/>
                </c:manualLayout>
              </c:layout>
              <c:showVal val="1"/>
            </c:dLbl>
            <c:dLbl>
              <c:idx val="9"/>
              <c:layout>
                <c:manualLayout>
                  <c:x val="2.4584549011886867E-2"/>
                  <c:y val="0.18483848911358841"/>
                </c:manualLayout>
              </c:layout>
              <c:showVal val="1"/>
            </c:dLbl>
            <c:dLbl>
              <c:idx val="11"/>
              <c:layout>
                <c:manualLayout>
                  <c:x val="2.9539241635210482E-2"/>
                  <c:y val="6.0968192764729673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FY02</c:v>
                </c:pt>
                <c:pt idx="1">
                  <c:v>FY03</c:v>
                </c:pt>
                <c:pt idx="2">
                  <c:v>FY04</c:v>
                </c:pt>
                <c:pt idx="3">
                  <c:v>FY05</c:v>
                </c:pt>
                <c:pt idx="4">
                  <c:v>FY06</c:v>
                </c:pt>
                <c:pt idx="5">
                  <c:v>FY07</c:v>
                </c:pt>
                <c:pt idx="6">
                  <c:v>FY08</c:v>
                </c:pt>
                <c:pt idx="7">
                  <c:v>FY09 </c:v>
                </c:pt>
                <c:pt idx="8">
                  <c:v>FY10</c:v>
                </c:pt>
                <c:pt idx="10">
                  <c:v>FY11 Budget</c:v>
                </c:pt>
              </c:strCache>
            </c:strRef>
          </c:cat>
          <c:val>
            <c:numRef>
              <c:f>Sheet1!$B$2:$B$12</c:f>
              <c:numCache>
                <c:formatCode>#,##0_);\(#,##0\)</c:formatCode>
                <c:ptCount val="11"/>
                <c:pt idx="0">
                  <c:v>919511</c:v>
                </c:pt>
                <c:pt idx="1">
                  <c:v>496870</c:v>
                </c:pt>
                <c:pt idx="2">
                  <c:v>322673</c:v>
                </c:pt>
                <c:pt idx="3">
                  <c:v>709515</c:v>
                </c:pt>
                <c:pt idx="4">
                  <c:v>1319286</c:v>
                </c:pt>
                <c:pt idx="5">
                  <c:v>1885460</c:v>
                </c:pt>
                <c:pt idx="6">
                  <c:v>1368847</c:v>
                </c:pt>
                <c:pt idx="7">
                  <c:v>676135</c:v>
                </c:pt>
                <c:pt idx="8">
                  <c:v>160348</c:v>
                </c:pt>
                <c:pt idx="10">
                  <c:v>150000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60562816"/>
        <c:axId val="60568704"/>
        <c:axId val="0"/>
      </c:bar3DChart>
      <c:catAx>
        <c:axId val="60562816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68704"/>
        <c:crosses val="autoZero"/>
        <c:auto val="1"/>
        <c:lblAlgn val="ctr"/>
        <c:lblOffset val="100"/>
        <c:tickLblSkip val="1"/>
        <c:tickMarkSkip val="1"/>
      </c:catAx>
      <c:valAx>
        <c:axId val="605687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628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67193327947344"/>
          <c:y val="1.4814836248316362E-2"/>
          <c:w val="0.87697228424151963"/>
          <c:h val="0.82370489540638936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9476283763742658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0939607414898076"/>
                </c:manualLayout>
              </c:layout>
              <c:showVal val="1"/>
            </c:dLbl>
            <c:dLbl>
              <c:idx val="2"/>
              <c:layout>
                <c:manualLayout>
                  <c:x val="-4.1971109689489979E-3"/>
                  <c:y val="0.21132121442838978"/>
                </c:manualLayout>
              </c:layout>
              <c:showVal val="1"/>
            </c:dLbl>
            <c:dLbl>
              <c:idx val="3"/>
              <c:layout>
                <c:manualLayout>
                  <c:x val="3.9571428108935592E-3"/>
                  <c:y val="0.13819916433165655"/>
                </c:manualLayout>
              </c:layout>
              <c:showVal val="1"/>
            </c:dLbl>
            <c:dLbl>
              <c:idx val="4"/>
              <c:layout>
                <c:manualLayout>
                  <c:x val="1.0703786236666011E-3"/>
                  <c:y val="4.8469389628963987E-2"/>
                </c:manualLayout>
              </c:layout>
              <c:showVal val="1"/>
            </c:dLbl>
            <c:dLbl>
              <c:idx val="5"/>
              <c:layout>
                <c:manualLayout>
                  <c:x val="7.6473441224993392E-3"/>
                  <c:y val="8.0795737473873724E-2"/>
                </c:manualLayout>
              </c:layout>
              <c:showVal val="1"/>
            </c:dLbl>
            <c:dLbl>
              <c:idx val="6"/>
              <c:layout>
                <c:manualLayout>
                  <c:x val="2.2110751026381513E-2"/>
                  <c:y val="0.15606192484123257"/>
                </c:manualLayout>
              </c:layout>
              <c:showVal val="1"/>
            </c:dLbl>
            <c:dLbl>
              <c:idx val="7"/>
              <c:layout>
                <c:manualLayout>
                  <c:x val="3.026500480622419E-2"/>
                  <c:y val="0.13590887791295875"/>
                </c:manualLayout>
              </c:layout>
              <c:showVal val="1"/>
            </c:dLbl>
            <c:dLbl>
              <c:idx val="8"/>
              <c:layout>
                <c:manualLayout>
                  <c:x val="3.2110105462027042E-2"/>
                  <c:y val="0.25639374706446932"/>
                </c:manualLayout>
              </c:layout>
              <c:showVal val="1"/>
            </c:dLbl>
            <c:dLbl>
              <c:idx val="9"/>
              <c:layout>
                <c:manualLayout>
                  <c:x val="4.3418935803889433E-2"/>
                  <c:y val="0.1246240452156719"/>
                </c:manualLayout>
              </c:layout>
              <c:showVal val="1"/>
            </c:dLbl>
            <c:dLbl>
              <c:idx val="11"/>
              <c:layout>
                <c:manualLayout>
                  <c:x val="5.4995412926102188E-2"/>
                  <c:y val="6.6599113194978535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FY02</c:v>
                </c:pt>
                <c:pt idx="1">
                  <c:v>FY03</c:v>
                </c:pt>
                <c:pt idx="2">
                  <c:v>FY04</c:v>
                </c:pt>
                <c:pt idx="3">
                  <c:v>FY05</c:v>
                </c:pt>
                <c:pt idx="4">
                  <c:v>FY06</c:v>
                </c:pt>
                <c:pt idx="5">
                  <c:v>FY07</c:v>
                </c:pt>
                <c:pt idx="6">
                  <c:v>FY08</c:v>
                </c:pt>
                <c:pt idx="7">
                  <c:v>FY09</c:v>
                </c:pt>
                <c:pt idx="8">
                  <c:v>FY10</c:v>
                </c:pt>
                <c:pt idx="10">
                  <c:v>FY11 Budget</c:v>
                </c:pt>
              </c:strCache>
            </c:strRef>
          </c:cat>
          <c:val>
            <c:numRef>
              <c:f>Sheet1!$B$2:$B$12</c:f>
              <c:numCache>
                <c:formatCode>#,##0_);\(#,##0\)</c:formatCode>
                <c:ptCount val="11"/>
                <c:pt idx="0">
                  <c:v>1460359</c:v>
                </c:pt>
                <c:pt idx="1">
                  <c:v>1923503</c:v>
                </c:pt>
                <c:pt idx="2">
                  <c:v>1648442</c:v>
                </c:pt>
                <c:pt idx="3">
                  <c:v>1394097</c:v>
                </c:pt>
                <c:pt idx="4">
                  <c:v>1487184</c:v>
                </c:pt>
                <c:pt idx="5">
                  <c:v>1401262</c:v>
                </c:pt>
                <c:pt idx="6">
                  <c:v>1280961</c:v>
                </c:pt>
                <c:pt idx="7">
                  <c:v>1154872</c:v>
                </c:pt>
                <c:pt idx="8">
                  <c:v>1131048.33</c:v>
                </c:pt>
                <c:pt idx="10">
                  <c:v>1209530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60725504"/>
        <c:axId val="60620800"/>
        <c:axId val="0"/>
      </c:bar3DChart>
      <c:catAx>
        <c:axId val="6072550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288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20800"/>
        <c:crosses val="autoZero"/>
        <c:auto val="1"/>
        <c:lblAlgn val="ctr"/>
        <c:lblOffset val="100"/>
        <c:tickLblSkip val="1"/>
        <c:tickMarkSkip val="1"/>
      </c:catAx>
      <c:valAx>
        <c:axId val="6062080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55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921839423068969"/>
          <c:y val="3.7136857892763456E-2"/>
          <c:w val="0.88078160576931042"/>
          <c:h val="0.76036488772236677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7486213915897691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1838166820664467"/>
                </c:manualLayout>
              </c:layout>
              <c:showVal val="1"/>
            </c:dLbl>
            <c:dLbl>
              <c:idx val="2"/>
              <c:layout>
                <c:manualLayout>
                  <c:x val="-3.3295556100836647E-3"/>
                  <c:y val="0.23185444977506744"/>
                </c:manualLayout>
              </c:layout>
              <c:showVal val="1"/>
            </c:dLbl>
            <c:dLbl>
              <c:idx val="3"/>
              <c:layout>
                <c:manualLayout>
                  <c:x val="4.8246981697588993E-3"/>
                  <c:y val="0.13177448460155958"/>
                </c:manualLayout>
              </c:layout>
              <c:showVal val="1"/>
            </c:dLbl>
            <c:dLbl>
              <c:idx val="4"/>
              <c:layout>
                <c:manualLayout>
                  <c:x val="9.8243753875816211E-3"/>
                  <c:y val="0.26016166207031483"/>
                </c:manualLayout>
              </c:layout>
              <c:showVal val="1"/>
            </c:dLbl>
            <c:dLbl>
              <c:idx val="5"/>
              <c:layout>
                <c:manualLayout>
                  <c:x val="1.7978629167424081E-2"/>
                  <c:y val="0.19786768533089893"/>
                </c:manualLayout>
              </c:layout>
              <c:showVal val="1"/>
            </c:dLbl>
            <c:dLbl>
              <c:idx val="6"/>
              <c:layout>
                <c:manualLayout>
                  <c:x val="2.2978306385246811E-2"/>
                  <c:y val="0.33238252549489544"/>
                </c:manualLayout>
              </c:layout>
              <c:showVal val="1"/>
            </c:dLbl>
            <c:dLbl>
              <c:idx val="7"/>
              <c:layout>
                <c:manualLayout>
                  <c:x val="2.9555271884079502E-2"/>
                  <c:y val="0.28011642310222773"/>
                </c:manualLayout>
              </c:layout>
              <c:showVal val="1"/>
            </c:dLbl>
            <c:dLbl>
              <c:idx val="8"/>
              <c:layout>
                <c:manualLayout>
                  <c:x val="3.2977660820892256E-2"/>
                  <c:y val="0.31657797530426035"/>
                </c:manualLayout>
              </c:layout>
              <c:showVal val="1"/>
            </c:dLbl>
            <c:dLbl>
              <c:idx val="9"/>
              <c:layout>
                <c:manualLayout>
                  <c:x val="3.9554626319724874E-2"/>
                  <c:y val="0.19311444690241875"/>
                </c:manualLayout>
              </c:layout>
              <c:showVal val="1"/>
            </c:dLbl>
            <c:dLbl>
              <c:idx val="11"/>
              <c:layout>
                <c:manualLayout>
                  <c:x val="5.1131103441937456E-2"/>
                  <c:y val="7.793178335647917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FY02</c:v>
                </c:pt>
                <c:pt idx="1">
                  <c:v>FY03</c:v>
                </c:pt>
                <c:pt idx="2">
                  <c:v>FY04</c:v>
                </c:pt>
                <c:pt idx="3">
                  <c:v>FY05</c:v>
                </c:pt>
                <c:pt idx="4">
                  <c:v>FY06</c:v>
                </c:pt>
                <c:pt idx="5">
                  <c:v>FY07</c:v>
                </c:pt>
                <c:pt idx="6">
                  <c:v>FY08</c:v>
                </c:pt>
                <c:pt idx="7">
                  <c:v>FY09</c:v>
                </c:pt>
                <c:pt idx="8">
                  <c:v>FY10</c:v>
                </c:pt>
                <c:pt idx="10">
                  <c:v>FY11 Budget</c:v>
                </c:pt>
              </c:strCache>
            </c:strRef>
          </c:cat>
          <c:val>
            <c:numRef>
              <c:f>Sheet1!$B$2:$B$12</c:f>
              <c:numCache>
                <c:formatCode>#,##0_);\(#,##0\)</c:formatCode>
                <c:ptCount val="11"/>
                <c:pt idx="0">
                  <c:v>822996</c:v>
                </c:pt>
                <c:pt idx="1">
                  <c:v>805667</c:v>
                </c:pt>
                <c:pt idx="2">
                  <c:v>919864</c:v>
                </c:pt>
                <c:pt idx="3">
                  <c:v>904896</c:v>
                </c:pt>
                <c:pt idx="4">
                  <c:v>887690</c:v>
                </c:pt>
                <c:pt idx="5">
                  <c:v>789210</c:v>
                </c:pt>
                <c:pt idx="6">
                  <c:v>815524</c:v>
                </c:pt>
                <c:pt idx="7">
                  <c:v>748920</c:v>
                </c:pt>
                <c:pt idx="8">
                  <c:v>676254.87</c:v>
                </c:pt>
                <c:pt idx="10">
                  <c:v>625000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60662144"/>
        <c:axId val="60663680"/>
        <c:axId val="0"/>
      </c:bar3DChart>
      <c:catAx>
        <c:axId val="6066214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63680"/>
        <c:crosses val="autoZero"/>
        <c:auto val="1"/>
        <c:lblAlgn val="ctr"/>
        <c:lblOffset val="100"/>
        <c:tickLblSkip val="1"/>
        <c:tickMarkSkip val="1"/>
      </c:catAx>
      <c:valAx>
        <c:axId val="606636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62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816455696202531"/>
          <c:y val="1.4814836248316362E-2"/>
          <c:w val="0.86550632911392356"/>
          <c:h val="0.74389801818251133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1"/>
              <c:layout>
                <c:manualLayout>
                  <c:x val="3.0336556031761897E-3"/>
                  <c:y val="3.0948118479512874E-2"/>
                </c:manualLayout>
              </c:layout>
              <c:showVal val="1"/>
            </c:dLbl>
            <c:dLbl>
              <c:idx val="3"/>
              <c:layout>
                <c:manualLayout>
                  <c:x val="1.7800259144822125E-2"/>
                  <c:y val="3.3271531018597214E-2"/>
                </c:manualLayout>
              </c:layout>
              <c:showVal val="1"/>
            </c:dLbl>
            <c:dLbl>
              <c:idx val="4"/>
              <c:layout>
                <c:manualLayout>
                  <c:x val="3.3886341738928252E-2"/>
                  <c:y val="2.4678996296458755E-2"/>
                </c:manualLayout>
              </c:layout>
              <c:showVal val="1"/>
            </c:dLbl>
            <c:dLbl>
              <c:idx val="5"/>
              <c:layout>
                <c:manualLayout>
                  <c:x val="2.9943494324355953E-2"/>
                  <c:y val="5.8246605043934724E-2"/>
                </c:manualLayout>
              </c:layout>
              <c:showVal val="1"/>
            </c:dLbl>
            <c:dLbl>
              <c:idx val="6"/>
              <c:layout>
                <c:manualLayout>
                  <c:x val="2.2876439808081392E-2"/>
                  <c:y val="3.1567385598539346E-2"/>
                </c:manualLayout>
              </c:layout>
              <c:showVal val="1"/>
            </c:dLbl>
            <c:dLbl>
              <c:idx val="7"/>
              <c:layout>
                <c:manualLayout>
                  <c:x val="2.7845930086764718E-2"/>
                  <c:y val="2.9255201795427756E-2"/>
                </c:manualLayout>
              </c:layout>
              <c:showVal val="1"/>
            </c:dLbl>
            <c:dLbl>
              <c:idx val="8"/>
              <c:layout>
                <c:manualLayout>
                  <c:x val="1.1083638430546499E-2"/>
                  <c:y val="1.4660504393472606E-2"/>
                </c:manualLayout>
              </c:layout>
              <c:showVal val="1"/>
            </c:dLbl>
            <c:dLbl>
              <c:idx val="9"/>
              <c:layout>
                <c:manualLayout>
                  <c:x val="6.3844224885902023E-2"/>
                  <c:y val="-8.3339039141846552E-3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FY02 Actual</c:v>
                </c:pt>
                <c:pt idx="1">
                  <c:v>FY03 Actual</c:v>
                </c:pt>
                <c:pt idx="2">
                  <c:v>FY04 Actual</c:v>
                </c:pt>
                <c:pt idx="3">
                  <c:v>FY05 Actual</c:v>
                </c:pt>
                <c:pt idx="4">
                  <c:v>FY06 Actual</c:v>
                </c:pt>
                <c:pt idx="5">
                  <c:v>FY07 Actual</c:v>
                </c:pt>
                <c:pt idx="6">
                  <c:v>FY08 Actual</c:v>
                </c:pt>
                <c:pt idx="7">
                  <c:v>FY09 Actual</c:v>
                </c:pt>
                <c:pt idx="8">
                  <c:v>FY10 Unaudited</c:v>
                </c:pt>
                <c:pt idx="9">
                  <c:v>FY11 Projected</c:v>
                </c:pt>
              </c:strCache>
            </c:strRef>
          </c:cat>
          <c:val>
            <c:numRef>
              <c:f>Sheet1!$B$2:$B$11</c:f>
              <c:numCache>
                <c:formatCode>#,##0_);\(#,##0\)</c:formatCode>
                <c:ptCount val="10"/>
                <c:pt idx="0">
                  <c:v>6954514</c:v>
                </c:pt>
                <c:pt idx="1">
                  <c:v>6372309</c:v>
                </c:pt>
                <c:pt idx="2">
                  <c:v>5488379</c:v>
                </c:pt>
                <c:pt idx="3">
                  <c:v>4637761</c:v>
                </c:pt>
                <c:pt idx="4">
                  <c:v>5479818</c:v>
                </c:pt>
                <c:pt idx="5">
                  <c:v>5306330</c:v>
                </c:pt>
                <c:pt idx="6">
                  <c:v>5590875</c:v>
                </c:pt>
                <c:pt idx="7">
                  <c:v>5857816</c:v>
                </c:pt>
                <c:pt idx="8" formatCode="_(* #,##0_);_(* \(#,##0\);_(* &quot;-&quot;_);_(@_)">
                  <c:v>6003152</c:v>
                </c:pt>
                <c:pt idx="9">
                  <c:v>6072072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61021568"/>
        <c:axId val="61023360"/>
        <c:axId val="0"/>
      </c:bar3DChart>
      <c:catAx>
        <c:axId val="61021568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23360"/>
        <c:crosses val="autoZero"/>
        <c:auto val="1"/>
        <c:lblAlgn val="ctr"/>
        <c:lblOffset val="100"/>
        <c:tickLblSkip val="1"/>
        <c:tickMarkSkip val="1"/>
      </c:catAx>
      <c:valAx>
        <c:axId val="610233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0215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816455696202531"/>
          <c:y val="1.4814836248316362E-2"/>
          <c:w val="0.86550632911392356"/>
          <c:h val="0.65262023834858518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1"/>
              <c:layout>
                <c:manualLayout>
                  <c:x val="3.0336556031761897E-3"/>
                  <c:y val="3.0948118479512874E-2"/>
                </c:manualLayout>
              </c:layout>
              <c:showVal val="1"/>
            </c:dLbl>
            <c:dLbl>
              <c:idx val="3"/>
              <c:layout>
                <c:manualLayout>
                  <c:x val="1.7800259144822125E-2"/>
                  <c:y val="3.3271531018597214E-2"/>
                </c:manualLayout>
              </c:layout>
              <c:showVal val="1"/>
            </c:dLbl>
            <c:dLbl>
              <c:idx val="4"/>
              <c:layout>
                <c:manualLayout>
                  <c:x val="3.3886341738928252E-2"/>
                  <c:y val="2.4678996296458755E-2"/>
                </c:manualLayout>
              </c:layout>
              <c:showVal val="1"/>
            </c:dLbl>
            <c:dLbl>
              <c:idx val="5"/>
              <c:layout>
                <c:manualLayout>
                  <c:x val="2.7820359480381539E-2"/>
                  <c:y val="2.2014765552302491E-2"/>
                </c:manualLayout>
              </c:layout>
              <c:showVal val="1"/>
            </c:dLbl>
            <c:dLbl>
              <c:idx val="6"/>
              <c:layout>
                <c:manualLayout>
                  <c:x val="1.2260706335758743E-2"/>
                  <c:y val="3.3982767372464653E-2"/>
                </c:manualLayout>
              </c:layout>
              <c:showVal val="1"/>
            </c:dLbl>
            <c:dLbl>
              <c:idx val="7"/>
              <c:layout>
                <c:manualLayout>
                  <c:x val="2.3599621249875503E-2"/>
                  <c:y val="3.1670618020515004E-2"/>
                </c:manualLayout>
              </c:layout>
              <c:showVal val="1"/>
            </c:dLbl>
            <c:dLbl>
              <c:idx val="8"/>
              <c:layout>
                <c:manualLayout>
                  <c:x val="3.0191866839429999E-2"/>
                  <c:y val="5.8138716510592867E-2"/>
                </c:manualLayout>
              </c:layout>
              <c:showVal val="1"/>
            </c:dLbl>
            <c:dLbl>
              <c:idx val="9"/>
              <c:layout>
                <c:manualLayout>
                  <c:x val="3.8366557028472796E-2"/>
                  <c:y val="7.137616550917697E-2"/>
                </c:manualLayout>
              </c:layout>
              <c:showVal val="1"/>
            </c:dLbl>
            <c:dLbl>
              <c:idx val="11"/>
              <c:layout>
                <c:manualLayout>
                  <c:x val="3.6093418259023416E-2"/>
                  <c:y val="1.6925246826516221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1"/>
                <c:pt idx="0">
                  <c:v>FY09 Actual - 13.7%</c:v>
                </c:pt>
                <c:pt idx="1">
                  <c:v>FY09 Restricted</c:v>
                </c:pt>
                <c:pt idx="2">
                  <c:v>FY09 Net - 12%</c:v>
                </c:pt>
                <c:pt idx="4">
                  <c:v>FY10 Projected - 14%</c:v>
                </c:pt>
                <c:pt idx="5">
                  <c:v>FY10 Restricted</c:v>
                </c:pt>
                <c:pt idx="6">
                  <c:v>FY10 Net - 13.1%</c:v>
                </c:pt>
                <c:pt idx="8">
                  <c:v>FY11 Projected - 11.6%</c:v>
                </c:pt>
                <c:pt idx="9">
                  <c:v>FY11 Restricted </c:v>
                </c:pt>
                <c:pt idx="10">
                  <c:v>FY11 Net- 12%</c:v>
                </c:pt>
              </c:strCache>
            </c:strRef>
          </c:cat>
          <c:val>
            <c:numRef>
              <c:f>Sheet1!$B$2:$B$12</c:f>
              <c:numCache>
                <c:formatCode>#,##0_);\(#,##0\)</c:formatCode>
                <c:ptCount val="11"/>
                <c:pt idx="0">
                  <c:v>5857816</c:v>
                </c:pt>
                <c:pt idx="1">
                  <c:v>663173</c:v>
                </c:pt>
                <c:pt idx="2">
                  <c:v>5194643</c:v>
                </c:pt>
                <c:pt idx="4">
                  <c:v>6003152</c:v>
                </c:pt>
                <c:pt idx="5">
                  <c:v>663173</c:v>
                </c:pt>
                <c:pt idx="6">
                  <c:v>5590875</c:v>
                </c:pt>
                <c:pt idx="8" formatCode="_(* #,##0_);_(* \(#,##0\);_(* &quot;-&quot;_);_(@_)">
                  <c:v>6072072</c:v>
                </c:pt>
                <c:pt idx="9">
                  <c:v>663173</c:v>
                </c:pt>
                <c:pt idx="10">
                  <c:v>5408899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60803328"/>
        <c:axId val="60948480"/>
        <c:axId val="0"/>
      </c:bar3DChart>
      <c:catAx>
        <c:axId val="60803328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48480"/>
        <c:crosses val="autoZero"/>
        <c:auto val="1"/>
        <c:lblAlgn val="ctr"/>
        <c:lblOffset val="100"/>
        <c:tickLblSkip val="1"/>
        <c:tickMarkSkip val="1"/>
      </c:catAx>
      <c:valAx>
        <c:axId val="609484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033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0.11232</cdr:x>
      <cdr:y>0.0468</cdr:y>
    </cdr:from>
    <cdr:to>
      <cdr:x>0.5321</cdr:x>
      <cdr:y>0.09261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0446" y="301315"/>
          <a:ext cx="2542939" cy="2950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0.48248</cdr:x>
      <cdr:y>0.88007</cdr:y>
    </cdr:from>
    <cdr:to>
      <cdr:x>0.81183</cdr:x>
      <cdr:y>0.91501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22787" y="5666704"/>
          <a:ext cx="1995226" cy="2249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>
              <a:solidFill>
                <a:srgbClr val="000000"/>
              </a:solidFill>
              <a:latin typeface="Arial"/>
              <a:cs typeface="Arial"/>
            </a:rPr>
            <a:t>URBAN AREAS LEVY RATE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0.05031</cdr:x>
      <cdr:y>0.01408</cdr:y>
    </cdr:from>
    <cdr:to>
      <cdr:x>0.47009</cdr:x>
      <cdr:y>0.05989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4800" y="76200"/>
          <a:ext cx="2542986" cy="2478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0.48223</cdr:x>
      <cdr:y>0.88007</cdr:y>
    </cdr:from>
    <cdr:to>
      <cdr:x>0.80888</cdr:x>
      <cdr:y>0.91501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21302" y="5666704"/>
          <a:ext cx="1978811" cy="2249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>
              <a:solidFill>
                <a:srgbClr val="000000"/>
              </a:solidFill>
              <a:latin typeface="Arial"/>
              <a:cs typeface="Arial"/>
            </a:rPr>
            <a:t>RURAL AREAS LEVY RATE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0.11321</cdr:x>
      <cdr:y>0.02817</cdr:y>
    </cdr:from>
    <cdr:to>
      <cdr:x>0.53299</cdr:x>
      <cdr:y>0.07398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5800" y="152400"/>
          <a:ext cx="2542985" cy="2478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0.36211</cdr:x>
      <cdr:y>0.88007</cdr:y>
    </cdr:from>
    <cdr:to>
      <cdr:x>0.93491</cdr:x>
      <cdr:y>0.91501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93614" y="5666704"/>
          <a:ext cx="3469989" cy="22493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0.11147</cdr:x>
      <cdr:y>0.04659</cdr:y>
    </cdr:from>
    <cdr:to>
      <cdr:x>0.48103</cdr:x>
      <cdr:y>0.09282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88009" y="297332"/>
          <a:ext cx="2281009" cy="2950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>
              <a:solidFill>
                <a:srgbClr val="000000"/>
              </a:solidFill>
              <a:latin typeface="Arial"/>
              <a:cs typeface="Arial"/>
            </a:rPr>
            <a:t>(per capita ranking in brackets)</a:t>
          </a:r>
          <a:r>
            <a:rPr lang="en-US" sz="1625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0.37654</cdr:x>
      <cdr:y>0.91892</cdr:y>
    </cdr:from>
    <cdr:to>
      <cdr:x>0.93538</cdr:x>
      <cdr:y>0.95438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24100" y="5181601"/>
          <a:ext cx="3449272" cy="1999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5930-DE6B-4045-A9C7-C295EC93E4F1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14209-4F9D-44DF-9589-AB6AED822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A205-AFE1-4115-AF6D-0CE682C68A03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16ACE-37FE-4BD4-A0BF-9AFA5F0A6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F5F7F-8D80-4A63-83A8-56467CDF9F30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44081-4BA7-4860-A133-E6151F6C2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3F62B-8B87-4462-848A-0E829B394C81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F314-A23E-487A-9D92-756B23647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F329-785F-4D76-905C-D784137D8EB7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362B-9363-4601-807D-328F57D50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DE1AF-757C-47CF-8827-14A8E53202EF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CDE6-75D8-446E-AD6B-56005D81F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2E419-C4BA-47DB-8B85-D5B0B1B8C9A3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C840-0E0B-4B3B-B255-9208906D1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C91C-6473-4CD5-9EAC-50BE88688B4E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92D9-CAA1-4534-A9CA-2440D49D1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4FF6-CBC5-4B55-9303-23265E941E18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0276F-D0BA-4A65-873B-A272966A7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03F3-DA63-4B68-BFF3-0F92D72150AF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8D3C-09A8-483C-AE4C-FC47F294D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9F905-C15F-4692-AA49-A909F17F11F9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F97D5-025C-427B-9543-B98EEB2F3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1B9116-3006-4948-AFAD-CA7EC2071C95}" type="datetimeFigureOut">
              <a:rPr lang="en-US"/>
              <a:pPr>
                <a:defRPr/>
              </a:pPr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83D06-7523-4429-A296-62A08D162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25146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FY12 Initial Budget Discussion </a:t>
            </a:r>
            <a:br>
              <a:rPr lang="en-US" dirty="0" smtClean="0"/>
            </a:br>
            <a:r>
              <a:rPr lang="en-US" dirty="0" smtClean="0"/>
              <a:t>with Board of Supervisors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October 14, 2010</a:t>
            </a:r>
          </a:p>
        </p:txBody>
      </p:sp>
      <p:pic>
        <p:nvPicPr>
          <p:cNvPr id="2052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2339975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86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GENERAL FUND UNRESERVED ENDING FUND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TEN YEAR COMPARISON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81150" y="685800"/>
          <a:ext cx="59817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28800" y="6096000"/>
          <a:ext cx="5486400" cy="485775"/>
        </p:xfrm>
        <a:graphic>
          <a:graphicData uri="http://schemas.openxmlformats.org/drawingml/2006/table">
            <a:tbl>
              <a:tblPr/>
              <a:tblGrid>
                <a:gridCol w="3657600"/>
                <a:gridCol w="609600"/>
                <a:gridCol w="609600"/>
                <a:gridCol w="609600"/>
              </a:tblGrid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The FY10 Fund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Balance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is not final, so we are reporting the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last calculated when we re-estimated the FY10 budget.  The Board's Financial Management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Policy requires a 15% minimum General Fund balance.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Restricted Fund Balance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2286000" y="6553200"/>
          <a:ext cx="4876800" cy="161925"/>
        </p:xfrm>
        <a:graphic>
          <a:graphicData uri="http://schemas.openxmlformats.org/drawingml/2006/table">
            <a:tbl>
              <a:tblPr/>
              <a:tblGrid>
                <a:gridCol w="4267200"/>
                <a:gridCol w="6096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Restrictions included Forefited Assets, REAP, Justice Funds, Dare Funds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81150" y="838200"/>
          <a:ext cx="59817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Wall of Savings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5562600"/>
          </a:xfrm>
        </p:spPr>
        <p:txBody>
          <a:bodyPr/>
          <a:lstStyle/>
          <a:p>
            <a:pPr eaLnBrk="1" hangingPunct="1"/>
            <a:r>
              <a:rPr lang="en-US" dirty="0" smtClean="0"/>
              <a:t>FY10 Savings			$1,052,875</a:t>
            </a:r>
          </a:p>
          <a:p>
            <a:pPr eaLnBrk="1" hangingPunct="1"/>
            <a:r>
              <a:rPr lang="en-US" dirty="0" smtClean="0"/>
              <a:t>FY11 Savings (to date)		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3200" dirty="0" smtClean="0"/>
              <a:t>	Personnel	$21,918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3200" dirty="0" smtClean="0"/>
              <a:t>	Supplies		</a:t>
            </a:r>
            <a:r>
              <a:rPr lang="en-US" sz="3200" u="sng" dirty="0" smtClean="0"/>
              <a:t>$199,940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3200" dirty="0" smtClean="0"/>
              <a:t>				$221,858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2800" dirty="0" smtClean="0"/>
              <a:t>*Wall also tracks productivity initiatives</a:t>
            </a:r>
            <a:r>
              <a:rPr lang="en-US" sz="3200" dirty="0" smtClean="0"/>
              <a:t>	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sz="3200" dirty="0" smtClean="0"/>
              <a:t>		</a:t>
            </a:r>
          </a:p>
          <a:p>
            <a:pPr lvl="4" eaLnBrk="1" hangingPunct="1">
              <a:buFont typeface="Arial" pitchFamily="34" charset="0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Arial" pitchFamily="34" charset="0"/>
              <a:buNone/>
            </a:pPr>
            <a:endParaRPr lang="en-US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FY12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Continue Wall of Savings / LEAN concept</a:t>
            </a:r>
          </a:p>
          <a:p>
            <a:pPr eaLnBrk="1" hangingPunct="1">
              <a:buNone/>
              <a:defRPr/>
            </a:pPr>
            <a:r>
              <a:rPr lang="en-US" sz="2000" b="1" dirty="0" smtClean="0"/>
              <a:t>		</a:t>
            </a:r>
            <a:r>
              <a:rPr lang="en-US" sz="2000" dirty="0" smtClean="0"/>
              <a:t>FY11 to date -$221,858 </a:t>
            </a:r>
          </a:p>
          <a:p>
            <a:pPr eaLnBrk="1" hangingPunct="1">
              <a:defRPr/>
            </a:pPr>
            <a:r>
              <a:rPr lang="en-US" sz="2000" b="1" dirty="0" smtClean="0"/>
              <a:t>Continue to grow Health Insurance Fund Balance</a:t>
            </a:r>
          </a:p>
          <a:p>
            <a:pPr eaLnBrk="1" hangingPunct="1">
              <a:buNone/>
              <a:defRPr/>
            </a:pPr>
            <a:r>
              <a:rPr lang="en-US" sz="2000" b="1" dirty="0" smtClean="0"/>
              <a:t>	</a:t>
            </a:r>
            <a:r>
              <a:rPr lang="en-US" sz="2000" dirty="0" smtClean="0"/>
              <a:t>Savings to date (through 9/30/10) $706,443</a:t>
            </a:r>
            <a:endParaRPr lang="en-US" sz="2000" b="1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Continue $575,000 property tax transfer to capital fund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Departmental Budgets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dirty="0" smtClean="0"/>
              <a:t>Non-Personnel (budget 0% growth from FY11 )</a:t>
            </a:r>
          </a:p>
          <a:p>
            <a:pPr marL="514350" indent="-514350" eaLnBrk="1" hangingPunct="1">
              <a:buNone/>
              <a:defRPr/>
            </a:pPr>
            <a:r>
              <a:rPr lang="en-US" sz="2000" dirty="0" smtClean="0"/>
              <a:t>2.	Adjust non-general fund budgets to expected revenues </a:t>
            </a:r>
          </a:p>
          <a:p>
            <a:pPr marL="514350" indent="-514350" eaLnBrk="1" hangingPunct="1">
              <a:buFont typeface="Arial" pitchFamily="34" charset="0"/>
              <a:buNone/>
              <a:defRPr/>
            </a:pPr>
            <a:r>
              <a:rPr lang="en-US" sz="2000" dirty="0" smtClean="0"/>
              <a:t>	(i.e. Secondary Roads, MHDD)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Authorized Agencies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000" dirty="0" smtClean="0"/>
              <a:t>	Require FY12 Budgets at 0% growth</a:t>
            </a:r>
          </a:p>
          <a:p>
            <a:pPr marL="514350" indent="-514350" eaLnBrk="1" hangingPunct="1">
              <a:buFont typeface="Arial" charset="0"/>
              <a:buNone/>
              <a:defRPr/>
            </a:pPr>
            <a:endParaRPr lang="en-US" sz="24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sz="2400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Budget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Fund Balance</a:t>
            </a:r>
          </a:p>
          <a:p>
            <a:pPr lvl="1">
              <a:buNone/>
            </a:pPr>
            <a:r>
              <a:rPr lang="en-US" sz="2400" dirty="0" smtClean="0"/>
              <a:t>	Impact of segregating restricted funds</a:t>
            </a:r>
          </a:p>
          <a:p>
            <a:pPr lvl="1">
              <a:buNone/>
            </a:pPr>
            <a:r>
              <a:rPr lang="en-US" sz="2400" dirty="0" smtClean="0"/>
              <a:t>	Impact of fully operational SECC  Operating Budget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Operating Budget</a:t>
            </a:r>
          </a:p>
          <a:p>
            <a:pPr lvl="1">
              <a:buNone/>
            </a:pPr>
            <a:r>
              <a:rPr lang="en-US" sz="2400" dirty="0" smtClean="0"/>
              <a:t>	Negotiations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Capital Budget </a:t>
            </a:r>
          </a:p>
          <a:p>
            <a:pPr lvl="1">
              <a:buNone/>
            </a:pPr>
            <a:r>
              <a:rPr lang="en-US" sz="2400" dirty="0" smtClean="0"/>
              <a:t>	IT Master Plan Funding </a:t>
            </a:r>
          </a:p>
          <a:p>
            <a:pPr lvl="1">
              <a:buNone/>
            </a:pPr>
            <a:r>
              <a:rPr lang="en-US" sz="2400" dirty="0" smtClean="0"/>
              <a:t>	Life Cycle Vehicle Replacement Schedule</a:t>
            </a:r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Budget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Department Reports</a:t>
            </a:r>
          </a:p>
          <a:p>
            <a:pPr lvl="1">
              <a:buNone/>
            </a:pPr>
            <a:r>
              <a:rPr lang="en-US" sz="2400" dirty="0" smtClean="0"/>
              <a:t>	Secondary Roads – Rock Issue</a:t>
            </a:r>
          </a:p>
          <a:p>
            <a:pPr lvl="1">
              <a:buNone/>
            </a:pPr>
            <a:r>
              <a:rPr lang="en-US" sz="2400" dirty="0" smtClean="0"/>
              <a:t>	Any others?</a:t>
            </a:r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6" name="Rectangle 1"/>
          <p:cNvSpPr>
            <a:spLocks noChangeArrowheads="1"/>
          </p:cNvSpPr>
          <p:nvPr/>
        </p:nvSpPr>
        <p:spPr bwMode="auto">
          <a:xfrm>
            <a:off x="762000" y="3175"/>
            <a:ext cx="66230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tabLst>
                <a:tab pos="3336925" algn="ctr"/>
              </a:tabLst>
            </a:pPr>
            <a:r>
              <a:rPr lang="en-US" sz="1600" b="1" dirty="0">
                <a:latin typeface="CG Times"/>
                <a:cs typeface="Times New Roman" pitchFamily="18" charset="0"/>
              </a:rPr>
              <a:t>SCOTT COUNTY</a:t>
            </a:r>
            <a:endParaRPr lang="en-US" sz="1600" dirty="0"/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dirty="0" smtClean="0">
                <a:latin typeface="CG Times"/>
                <a:cs typeface="Times New Roman" pitchFamily="18" charset="0"/>
              </a:rPr>
              <a:t>FY12 BUDGET </a:t>
            </a:r>
            <a:r>
              <a:rPr lang="en-US" sz="1600" b="1" dirty="0">
                <a:latin typeface="CG Times"/>
                <a:cs typeface="Times New Roman" pitchFamily="18" charset="0"/>
              </a:rPr>
              <a:t>PREPARATION</a:t>
            </a:r>
            <a:endParaRPr lang="en-US" sz="1600" b="1" u="sng" dirty="0">
              <a:latin typeface="CG Times"/>
            </a:endParaRPr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u="sng" dirty="0">
                <a:latin typeface="CG Times"/>
              </a:rPr>
              <a:t>CALENDAR OF EVENTS</a:t>
            </a:r>
          </a:p>
          <a:p>
            <a:pPr eaLnBrk="0" hangingPunct="0">
              <a:tabLst>
                <a:tab pos="3336925" algn="ctr"/>
              </a:tabLst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1200" dirty="0" smtClean="0"/>
              <a:t>September 17, 2010	Organizational Change forms due into Human Resources Department and Administration</a:t>
            </a:r>
          </a:p>
          <a:p>
            <a:pPr>
              <a:buNone/>
            </a:pPr>
            <a:r>
              <a:rPr lang="en-US" sz="1200" dirty="0" smtClean="0"/>
              <a:t> September 28, 2010	FY10 End of the Year Report by Department Heads and Elected Officials</a:t>
            </a:r>
          </a:p>
          <a:p>
            <a:pPr>
              <a:buNone/>
            </a:pPr>
            <a:r>
              <a:rPr lang="en-US" sz="1200" dirty="0" smtClean="0"/>
              <a:t> October 14, 2010/5:30 p.m.	Initial Board of Supervisors discussion with County Administrator/Budget Manager on FY12 Budget </a:t>
            </a:r>
          </a:p>
          <a:p>
            <a:pPr>
              <a:buNone/>
            </a:pPr>
            <a:r>
              <a:rPr lang="en-US" sz="1200" dirty="0" smtClean="0"/>
              <a:t>			 October 21, 2010/ 3:30 p.m.	FY12 Budget Orientation Session for County Departments and 		Authorized Agencies</a:t>
            </a:r>
          </a:p>
          <a:p>
            <a:pPr>
              <a:buNone/>
            </a:pPr>
            <a:r>
              <a:rPr lang="en-US" sz="1200" dirty="0" smtClean="0"/>
              <a:t> </a:t>
            </a:r>
            <a:r>
              <a:rPr lang="en-US" sz="1200" b="1" i="1" dirty="0" smtClean="0"/>
              <a:t>November 12, 2010	FY12 Budget Submissions Due</a:t>
            </a:r>
            <a:endParaRPr lang="en-US" sz="1200" dirty="0" smtClean="0"/>
          </a:p>
          <a:p>
            <a:pPr>
              <a:buNone/>
            </a:pPr>
            <a:r>
              <a:rPr lang="en-US" sz="1200" b="1" i="1" dirty="0" smtClean="0"/>
              <a:t>			FY11 Budget Amendment Submissions Due</a:t>
            </a:r>
            <a:endParaRPr lang="en-US" sz="1200" dirty="0" smtClean="0"/>
          </a:p>
          <a:p>
            <a:pPr>
              <a:buNone/>
            </a:pPr>
            <a:r>
              <a:rPr lang="en-US" sz="1200" b="1" i="1" dirty="0" smtClean="0"/>
              <a:t> </a:t>
            </a:r>
            <a:r>
              <a:rPr lang="en-US" sz="1200" dirty="0" smtClean="0"/>
              <a:t>November 23, 2010	Draft Audit Presentation to the Board</a:t>
            </a:r>
          </a:p>
          <a:p>
            <a:pPr>
              <a:buNone/>
            </a:pPr>
            <a:r>
              <a:rPr lang="en-US" sz="1200" dirty="0" smtClean="0"/>
              <a:t> November 24, 2010	Capital Improvement </a:t>
            </a:r>
            <a:r>
              <a:rPr lang="en-US" sz="1200" dirty="0" smtClean="0"/>
              <a:t>&amp; </a:t>
            </a:r>
            <a:r>
              <a:rPr lang="en-US" sz="1200" smtClean="0"/>
              <a:t>Vehicle Forms</a:t>
            </a:r>
            <a:r>
              <a:rPr lang="en-US" sz="1200" i="1" smtClean="0"/>
              <a:t> </a:t>
            </a:r>
            <a:r>
              <a:rPr lang="en-US" sz="1200" i="1" dirty="0" smtClean="0"/>
              <a:t>&amp;</a:t>
            </a:r>
            <a:r>
              <a:rPr lang="en-US" sz="1200" b="1" i="1" dirty="0" smtClean="0"/>
              <a:t> </a:t>
            </a:r>
            <a:r>
              <a:rPr lang="en-US" sz="1200" dirty="0" smtClean="0"/>
              <a:t>FY12 County Departments </a:t>
            </a:r>
            <a:r>
              <a:rPr lang="en-US" sz="1200" dirty="0" smtClean="0"/>
              <a:t>Budgeting for Outcomes </a:t>
            </a:r>
            <a:r>
              <a:rPr lang="en-US" sz="1200" dirty="0" smtClean="0"/>
              <a:t>Due</a:t>
            </a:r>
          </a:p>
          <a:p>
            <a:pPr>
              <a:buNone/>
            </a:pPr>
            <a:r>
              <a:rPr lang="en-US" sz="1200" dirty="0" smtClean="0"/>
              <a:t> January 27, 2011	Presentation of County Administrator's Recommendation on FY12 Budget  </a:t>
            </a:r>
          </a:p>
          <a:p>
            <a:pPr>
              <a:buNone/>
            </a:pPr>
            <a:r>
              <a:rPr lang="en-US" sz="1200" dirty="0" smtClean="0"/>
              <a:t>			Publication of FY12 Budget Estimate and FY11 Budget Amendment</a:t>
            </a:r>
          </a:p>
          <a:p>
            <a:pPr>
              <a:buNone/>
            </a:pPr>
            <a:r>
              <a:rPr lang="en-US" sz="1200" dirty="0" smtClean="0"/>
              <a:t> January 27 – March 3	Board of Supervisors Budget Review</a:t>
            </a:r>
          </a:p>
          <a:p>
            <a:pPr>
              <a:buNone/>
            </a:pPr>
            <a:r>
              <a:rPr lang="en-US" sz="1200" dirty="0" smtClean="0"/>
              <a:t> January 27, 2011	File Budget Estimate (based on budget requests) with County Auditor</a:t>
            </a:r>
          </a:p>
          <a:p>
            <a:pPr>
              <a:buNone/>
            </a:pPr>
            <a:r>
              <a:rPr lang="en-US" sz="1200" dirty="0" smtClean="0"/>
              <a:t> February 2, 2011	Publishing of FY12 Budget Estimate and FY11 Budget Amendment in North Scott Press (send info to 		paper on January 25)</a:t>
            </a:r>
          </a:p>
          <a:p>
            <a:pPr>
              <a:buNone/>
            </a:pPr>
            <a:r>
              <a:rPr lang="en-US" sz="1200" dirty="0" smtClean="0"/>
              <a:t> February 3, 2011	Publishing of the FY12 Budget Estimate and FY11 Budget Amendment in Quad City Times and 		Bettendorf News (send info to papers on January 25)</a:t>
            </a:r>
          </a:p>
          <a:p>
            <a:pPr>
              <a:buNone/>
            </a:pPr>
            <a:r>
              <a:rPr lang="en-US" sz="1200" dirty="0" smtClean="0"/>
              <a:t> February 3, 2011	Set Public Hearing for FY12 Budget Estimate and FY11 Budget Amendment</a:t>
            </a:r>
          </a:p>
          <a:p>
            <a:pPr>
              <a:buNone/>
            </a:pPr>
            <a:r>
              <a:rPr lang="en-US" sz="1200" dirty="0" smtClean="0"/>
              <a:t> February 17, 2011	Public Hearing on Budget Estimate 5:30 p.m.</a:t>
            </a:r>
          </a:p>
          <a:p>
            <a:pPr>
              <a:buNone/>
            </a:pPr>
            <a:r>
              <a:rPr lang="en-US" sz="1200" dirty="0" smtClean="0"/>
              <a:t> March 3, 2011	Adoption of FY12 Budget Plan – 5:30 p.m.</a:t>
            </a:r>
          </a:p>
          <a:p>
            <a:pPr>
              <a:buNone/>
            </a:pPr>
            <a:r>
              <a:rPr lang="en-US" sz="1200" dirty="0" smtClean="0"/>
              <a:t> March 15, 2011	File Budget Forms with State Office of Management</a:t>
            </a:r>
            <a:endParaRPr lang="en-US" sz="1200" dirty="0"/>
          </a:p>
        </p:txBody>
      </p:sp>
      <p:pic>
        <p:nvPicPr>
          <p:cNvPr id="7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Review FY11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County Levy Rate Comparisons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Revenue Trends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General Fund Balance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Wall of Savings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FY12 Direction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FY12 Budget Issues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FY12 Budget Calendar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52400"/>
          <a:ext cx="6096000" cy="56197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URBAN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While ranking 3rd in size Scott County ranks</a:t>
                      </a:r>
                      <a:r>
                        <a:rPr lang="en-US" sz="1000" b="1" i="1" u="none" strike="noStrike">
                          <a:latin typeface="Arial"/>
                        </a:rPr>
                        <a:t> SECOND</a:t>
                      </a:r>
                      <a:r>
                        <a:rPr lang="en-US" sz="1000" b="1" i="0" u="none" strike="noStrike">
                          <a:latin typeface="Arial"/>
                        </a:rPr>
                        <a:t> </a:t>
                      </a:r>
                      <a:r>
                        <a:rPr lang="en-US" sz="1000" b="1" i="1" u="none" strike="noStrike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metropolitan Iowa Counties in the urban areas tax levy rate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Year FY11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43050" y="762000"/>
          <a:ext cx="60579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RURAL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6096000"/>
          <a:ext cx="5486400" cy="323850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While ranking 3rd in size Scott County ranks the </a:t>
                      </a:r>
                      <a:r>
                        <a:rPr lang="en-US" sz="1000" b="1" i="1" u="none" strike="noStrike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rural areas tax levy rate amount for Fiscal Year FY11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1447800" y="685800"/>
          <a:ext cx="60579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6172200"/>
          <a:ext cx="5486400" cy="485775"/>
        </p:xfrm>
        <a:graphic>
          <a:graphicData uri="http://schemas.openxmlformats.org/drawingml/2006/table">
            <a:tbl>
              <a:tblPr/>
              <a:tblGrid>
                <a:gridCol w="4267200"/>
                <a:gridCol w="609600"/>
                <a:gridCol w="609600"/>
              </a:tblGrid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While ranking 3rd in size Scott County ranks fourth </a:t>
                      </a:r>
                      <a:r>
                        <a:rPr lang="en-US" sz="1000" b="1" i="1" u="none" strike="noStrike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metropolitan Iowa Counties in the County property tax per capita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Year FY11.  These figures are based on 2009 population estimates.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371600" y="685800"/>
          <a:ext cx="60579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WHERE SCOTT COUNTY RANKS AMONG ALL 99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6324600"/>
          <a:ext cx="4876800" cy="323850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Scott County has the 9th </a:t>
                      </a:r>
                      <a:r>
                        <a:rPr lang="en-US" sz="1000" b="1" i="1" u="none" strike="noStrike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>
                          <a:latin typeface="Arial"/>
                        </a:rPr>
                        <a:t> county property tax amount per capita of</a:t>
                      </a:r>
                      <a:r>
                        <a:rPr lang="en-US" sz="1000" b="1" i="1" u="none" strike="noStrike">
                          <a:latin typeface="Arial"/>
                        </a:rPr>
                        <a:t> all</a:t>
                      </a:r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latin typeface="Arial"/>
                        </a:rPr>
                        <a:t>ninety-nine</a:t>
                      </a:r>
                      <a:r>
                        <a:rPr lang="en-US" sz="1000" b="1" i="0" u="none" strike="noStrike">
                          <a:latin typeface="Arial"/>
                        </a:rPr>
                        <a:t> Iowa counties for Fiscal Year FY11</a:t>
                      </a:r>
                      <a:endParaRPr lang="en-US" sz="1000" b="1" i="1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485900" y="685799"/>
          <a:ext cx="6172200" cy="563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762000" y="685800"/>
          <a:ext cx="7239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752600" y="5943600"/>
          <a:ext cx="5486400" cy="6477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609600"/>
                <a:gridCol w="609600"/>
                <a:gridCol w="609600"/>
              </a:tblGrid>
              <a:tr h="161925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wild ride of interest rates' impact on investment earnings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County during the last ten years.  Currently rates are at almost zero.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FY06 – 4.213%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FY07 – 5.059%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FY08 – 3.781%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FY09  - 1.69 %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FY10 -  .3811%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D0D0D"/>
                          </a:solidFill>
                          <a:latin typeface="Arial"/>
                        </a:rPr>
                        <a:t>FY11 - currently earning .375%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RECORDER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impact of interest rate changes on real estate filings income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Recorder's Office during the last ten years.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revenue source has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been declining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since FY06.  We are projecting a slight increase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for FY11.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52575" y="685800"/>
          <a:ext cx="603885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RIVERBOAT GAMING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FY11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447800" y="685801"/>
          <a:ext cx="603885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Gaming revenue has been declining since FY05.  For FY11 - FY15, we will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loose an additional $53,180 per year due to a RIIF assessment from 2005 and 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Our FY11 budget projection of $625,000 should be very close.  Riverboat Gaming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income is used to support capital projects.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619</Words>
  <Application>Microsoft Office PowerPoint</Application>
  <PresentationFormat>On-screen Show (4:3)</PresentationFormat>
  <Paragraphs>163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FY12 Initial Budget Discussion  with Board of Supervisors</vt:lpstr>
      <vt:lpstr>Agenda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Restricted Fund Balance</vt:lpstr>
      <vt:lpstr>Wall of Savings</vt:lpstr>
      <vt:lpstr>FY12 Preparation</vt:lpstr>
      <vt:lpstr>FY12 Budget Issues</vt:lpstr>
      <vt:lpstr>FY12 Budget Issues</vt:lpstr>
      <vt:lpstr>Slide 16</vt:lpstr>
    </vt:vector>
  </TitlesOfParts>
  <Company>Scott County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Kautz</dc:creator>
  <cp:lastModifiedBy>Sarah Kautz</cp:lastModifiedBy>
  <cp:revision>84</cp:revision>
  <dcterms:created xsi:type="dcterms:W3CDTF">2009-10-12T14:55:18Z</dcterms:created>
  <dcterms:modified xsi:type="dcterms:W3CDTF">2010-10-14T22:15:09Z</dcterms:modified>
</cp:coreProperties>
</file>