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6" r:id="rId2"/>
    <p:sldId id="283" r:id="rId3"/>
    <p:sldId id="257" r:id="rId4"/>
    <p:sldId id="274" r:id="rId5"/>
    <p:sldId id="258" r:id="rId6"/>
    <p:sldId id="261" r:id="rId7"/>
    <p:sldId id="262" r:id="rId8"/>
    <p:sldId id="263" r:id="rId9"/>
    <p:sldId id="276" r:id="rId10"/>
    <p:sldId id="265" r:id="rId11"/>
    <p:sldId id="282" r:id="rId12"/>
    <p:sldId id="267" r:id="rId13"/>
    <p:sldId id="268" r:id="rId14"/>
    <p:sldId id="285" r:id="rId15"/>
    <p:sldId id="277" r:id="rId16"/>
    <p:sldId id="280" r:id="rId17"/>
    <p:sldId id="270" r:id="rId18"/>
    <p:sldId id="278" r:id="rId19"/>
    <p:sldId id="279" r:id="rId20"/>
    <p:sldId id="281" r:id="rId21"/>
    <p:sldId id="284" r:id="rId22"/>
    <p:sldId id="275" r:id="rId23"/>
    <p:sldId id="273" r:id="rId24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rv-chs-efs-01\Profiles$\SCAD7001\My%20Documents\FY13%20Budget\Charts\budcht0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rv-chs-efs-01\Profiles$\SCAD7001\My%20Documents\FY13%20Budget\Charts\budcht0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en-US" dirty="0"/>
              <a:t>FY13 TAXABLE VALUATION</a:t>
            </a:r>
          </a:p>
        </c:rich>
      </c:tx>
      <c:layout>
        <c:manualLayout>
          <c:xMode val="edge"/>
          <c:yMode val="edge"/>
          <c:x val="0.2942101522920218"/>
          <c:y val="3.5502958579881692E-2"/>
        </c:manualLayout>
      </c:layout>
      <c:spPr>
        <a:noFill/>
        <a:ln w="25400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29734004752917081"/>
          <c:y val="0.41420118343195267"/>
          <c:w val="0.40688638082939377"/>
          <c:h val="0.30473372781065206"/>
        </c:manualLayout>
      </c:layout>
      <c:pie3DChart>
        <c:ser>
          <c:idx val="0"/>
          <c:order val="0"/>
          <c:tx>
            <c:strRef>
              <c:f>Sheet1!$B$1</c:f>
              <c:strCache>
                <c:ptCount val="1"/>
                <c:pt idx="0">
                  <c:v>FY13 BUDGET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explosion val="25"/>
          <c:dPt>
            <c:idx val="0"/>
            <c:spPr>
              <a:solidFill>
                <a:srgbClr val="008000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layout>
                <c:manualLayout>
                  <c:x val="4.9543295736347533E-2"/>
                  <c:y val="-3.5120905744770052E-2"/>
                </c:manualLayout>
              </c:layout>
              <c:dLblPos val="bestFit"/>
              <c:showCatName val="1"/>
              <c:showPercent val="1"/>
            </c:dLbl>
            <c:dLbl>
              <c:idx val="1"/>
              <c:layout>
                <c:manualLayout>
                  <c:x val="-0.10621719489118753"/>
                  <c:y val="0.12782338598207771"/>
                </c:manualLayout>
              </c:layout>
              <c:dLblPos val="bestFit"/>
              <c:showCatName val="1"/>
              <c:showPercent val="1"/>
            </c:dLbl>
            <c:dLbl>
              <c:idx val="2"/>
              <c:layout>
                <c:manualLayout>
                  <c:x val="-0.24113620618063344"/>
                  <c:y val="5.4364875988134886E-2"/>
                </c:manualLayout>
              </c:layout>
              <c:dLblPos val="bestFit"/>
              <c:showCatName val="1"/>
              <c:showPercent val="1"/>
            </c:dLbl>
            <c:dLbl>
              <c:idx val="3"/>
              <c:layout>
                <c:manualLayout>
                  <c:x val="-0.13666710341252097"/>
                  <c:y val="-8.6674121356132811E-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6.079767876321733E-2"/>
                  <c:y val="-0.12472658373324709"/>
                </c:manualLayout>
              </c:layout>
              <c:dLblPos val="bestFit"/>
              <c:showCatName val="1"/>
              <c:showPercent val="1"/>
            </c:dLbl>
            <c:dLbl>
              <c:idx val="5"/>
              <c:layout>
                <c:manualLayout>
                  <c:xMode val="edge"/>
                  <c:yMode val="edge"/>
                  <c:x val="0.45383480938663051"/>
                  <c:y val="0.2248520710059172"/>
                </c:manualLayout>
              </c:layout>
              <c:dLblPos val="bestFit"/>
              <c:showCatName val="1"/>
              <c:showPercent val="1"/>
            </c:dLbl>
            <c:dLbl>
              <c:idx val="6"/>
              <c:layout>
                <c:manualLayout>
                  <c:xMode val="edge"/>
                  <c:yMode val="edge"/>
                  <c:x val="0.51486776651103749"/>
                  <c:y val="0.24852071005917159"/>
                </c:manualLayout>
              </c:layout>
              <c:dLblPos val="bestFit"/>
              <c:showCatName val="1"/>
              <c:showPercent val="1"/>
            </c:dLbl>
            <c:dLbl>
              <c:idx val="7"/>
              <c:layout>
                <c:manualLayout>
                  <c:xMode val="edge"/>
                  <c:yMode val="edge"/>
                  <c:x val="0.18622876661037541"/>
                  <c:y val="0.29881656804733897"/>
                </c:manualLayout>
              </c:layout>
              <c:dLblPos val="bestFit"/>
              <c:showCatName val="1"/>
              <c:showPercent val="1"/>
            </c:dLbl>
            <c:dLbl>
              <c:idx val="8"/>
              <c:layout>
                <c:manualLayout>
                  <c:xMode val="edge"/>
                  <c:yMode val="edge"/>
                  <c:x val="0.22535245707474033"/>
                  <c:y val="0.17159763313609575"/>
                </c:manualLayout>
              </c:layout>
              <c:dLblPos val="bestFit"/>
              <c:showCatName val="1"/>
              <c:showPercent val="1"/>
            </c:dLbl>
            <c:dLbl>
              <c:idx val="9"/>
              <c:layout>
                <c:manualLayout>
                  <c:xMode val="edge"/>
                  <c:yMode val="edge"/>
                  <c:x val="0.43192554272658501"/>
                  <c:y val="0.12426035502958617"/>
                </c:manualLayout>
              </c:layout>
              <c:dLblPos val="bestFit"/>
              <c:showCatName val="1"/>
              <c:showPercent val="1"/>
            </c:dLbl>
            <c:dLbl>
              <c:idx val="10"/>
              <c:layout>
                <c:manualLayout>
                  <c:xMode val="edge"/>
                  <c:yMode val="edge"/>
                  <c:x val="0.60406978076978912"/>
                  <c:y val="0.22189349112426154"/>
                </c:manualLayout>
              </c:layout>
              <c:dLblPos val="bestFit"/>
              <c:showCatName val="1"/>
              <c:showPercent val="1"/>
            </c:dLbl>
            <c:numFmt formatCode="0.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Residential Property</c:v>
                </c:pt>
                <c:pt idx="1">
                  <c:v>Commercial Property</c:v>
                </c:pt>
                <c:pt idx="2">
                  <c:v>Utilities</c:v>
                </c:pt>
                <c:pt idx="3">
                  <c:v>Industrial Property</c:v>
                </c:pt>
                <c:pt idx="4">
                  <c:v>Agricultural Land/Structures</c:v>
                </c:pt>
              </c:strCache>
            </c:strRef>
          </c:cat>
          <c:val>
            <c:numRef>
              <c:f>Sheet1!$B$2:$B$6</c:f>
              <c:numCache>
                <c:formatCode>#,##0_);[Red]\(#,##0\)</c:formatCode>
                <c:ptCount val="5"/>
                <c:pt idx="0">
                  <c:v>4214547093</c:v>
                </c:pt>
                <c:pt idx="1">
                  <c:v>2261246701</c:v>
                </c:pt>
                <c:pt idx="2">
                  <c:v>402322998</c:v>
                </c:pt>
                <c:pt idx="3">
                  <c:v>265566495</c:v>
                </c:pt>
                <c:pt idx="4">
                  <c:v>201660237</c:v>
                </c:pt>
              </c:numCache>
            </c:numRef>
          </c:val>
        </c:ser>
        <c:dLbls>
          <c:showCatName val="1"/>
          <c:showPercent val="1"/>
        </c:dLbls>
      </c:pie3DChart>
      <c:spPr>
        <a:noFill/>
        <a:ln w="25400">
          <a:noFill/>
        </a:ln>
      </c:spPr>
    </c:plotArea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7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view3D>
      <c:hPercent val="109"/>
      <c:depthPercent val="5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noFill/>
        <a:ln w="25400">
          <a:noFill/>
        </a:ln>
      </c:spPr>
    </c:sideWall>
    <c:backWall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9778481012658228"/>
          <c:y val="1.4814836248316393E-2"/>
          <c:w val="0.77215189873418189"/>
          <c:h val="0.68592691829704611"/>
        </c:manualLayout>
      </c:layout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invertIfNegative val="1"/>
          <c:dLbls>
            <c:spPr>
              <a:solidFill>
                <a:srgbClr val="FFFFFF"/>
              </a:solidFill>
              <a:ln w="3175">
                <a:solidFill>
                  <a:srgbClr val="000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  <c:txPr>
              <a:bodyPr/>
              <a:lstStyle/>
              <a:p>
                <a:pPr>
                  <a:defRPr sz="85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Sheet1!$A$1:$A$7</c:f>
              <c:strCache>
                <c:ptCount val="7"/>
                <c:pt idx="0">
                  <c:v>Residential Property</c:v>
                </c:pt>
                <c:pt idx="1">
                  <c:v>Commercial Property</c:v>
                </c:pt>
                <c:pt idx="2">
                  <c:v>Utilities</c:v>
                </c:pt>
                <c:pt idx="3">
                  <c:v>Industrial Property</c:v>
                </c:pt>
                <c:pt idx="4">
                  <c:v>Agricultural Land/Structures</c:v>
                </c:pt>
                <c:pt idx="6">
                  <c:v>All Classes</c:v>
                </c:pt>
              </c:strCache>
            </c:strRef>
          </c:cat>
          <c:val>
            <c:numRef>
              <c:f>Sheet1!$B$1:$B$7</c:f>
              <c:numCache>
                <c:formatCode>0.0%</c:formatCode>
                <c:ptCount val="7"/>
                <c:pt idx="0">
                  <c:v>8.0000000000000043E-2</c:v>
                </c:pt>
                <c:pt idx="1">
                  <c:v>-1.4999999999999998E-2</c:v>
                </c:pt>
                <c:pt idx="2">
                  <c:v>-1.0000000000000028E-3</c:v>
                </c:pt>
                <c:pt idx="3">
                  <c:v>-8.0000000000000227E-3</c:v>
                </c:pt>
                <c:pt idx="4">
                  <c:v>-3.500000000000001E-2</c:v>
                </c:pt>
                <c:pt idx="6">
                  <c:v>3.7999999999999999E-2</c:v>
                </c:pt>
              </c:numCache>
            </c:numRef>
          </c:val>
          <c:shape val="cylinder"/>
        </c:ser>
        <c:dLbls>
          <c:showVal val="1"/>
        </c:dLbls>
        <c:gapDepth val="0"/>
        <c:shape val="box"/>
        <c:axId val="49339008"/>
        <c:axId val="49344896"/>
        <c:axId val="0"/>
      </c:bar3DChart>
      <c:catAx>
        <c:axId val="49339008"/>
        <c:scaling>
          <c:orientation val="minMax"/>
        </c:scaling>
        <c:axPos val="b"/>
        <c:numFmt formatCode="General" sourceLinked="1"/>
        <c:tickLblPos val="low"/>
        <c:spPr>
          <a:ln w="9525">
            <a:noFill/>
          </a:ln>
        </c:spPr>
        <c:txPr>
          <a:bodyPr rot="-3600000" vert="horz"/>
          <a:lstStyle/>
          <a:p>
            <a:pPr>
              <a:defRPr sz="11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344896"/>
        <c:crosses val="autoZero"/>
        <c:auto val="1"/>
        <c:lblAlgn val="ctr"/>
        <c:lblOffset val="100"/>
        <c:tickLblSkip val="1"/>
        <c:tickMarkSkip val="1"/>
      </c:catAx>
      <c:valAx>
        <c:axId val="49344896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%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4933900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12700">
      <a:solidFill>
        <a:srgbClr val="000000"/>
      </a:solidFill>
      <a:prstDash val="solid"/>
    </a:ln>
    <a:effectLst>
      <a:outerShdw dist="35921" dir="2700000" algn="br">
        <a:srgbClr val="000000"/>
      </a:outerShdw>
    </a:effectLst>
  </c:spPr>
  <c:txPr>
    <a:bodyPr/>
    <a:lstStyle/>
    <a:p>
      <a:pPr>
        <a:defRPr sz="16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0.51923</cdr:x>
      <cdr:y>0.81789</cdr:y>
    </cdr:from>
    <cdr:to>
      <cdr:x>0.90283</cdr:x>
      <cdr:y>0.89009</cdr:y>
    </cdr:to>
    <cdr:sp macro="" textlink="">
      <cdr:nvSpPr>
        <cdr:cNvPr id="1024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120704" y="2633160"/>
          <a:ext cx="2305568" cy="2324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27432" tIns="27432" rIns="27432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200" b="1" i="0" u="none" strike="noStrike" baseline="0" dirty="0">
              <a:solidFill>
                <a:srgbClr val="000000"/>
              </a:solidFill>
              <a:latin typeface="Arial"/>
              <a:cs typeface="Arial"/>
            </a:rPr>
            <a:t>Total Tax Base: $7,345,343,524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727AE-933A-4F8C-9C66-2069F3D3D739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AA6FA-44F1-4798-9B99-5F76023AF7B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DF404-FDE4-4A44-847F-1B0AAD212967}" type="datetimeFigureOut">
              <a:rPr lang="en-US" smtClean="0"/>
              <a:pPr/>
              <a:t>1/31/2012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028D9-F58D-4887-A9C7-A1444E5586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FY13 Administration Recommended Budget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January 31, 2012</a:t>
            </a:r>
            <a:endParaRPr lang="en-US" dirty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Levy Rate Impact</a:t>
            </a:r>
            <a:br>
              <a:rPr lang="en-US" dirty="0" smtClean="0"/>
            </a:br>
            <a:r>
              <a:rPr lang="en-US" i="1" dirty="0" smtClean="0"/>
              <a:t>Residential &amp; Ag</a:t>
            </a:r>
            <a:endParaRPr lang="en-US" i="1" dirty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81150" y="1728787"/>
          <a:ext cx="5981700" cy="3400425"/>
        </p:xfrm>
        <a:graphic>
          <a:graphicData uri="http://schemas.openxmlformats.org/drawingml/2006/table">
            <a:tbl>
              <a:tblPr/>
              <a:tblGrid>
                <a:gridCol w="609600"/>
                <a:gridCol w="609600"/>
                <a:gridCol w="609600"/>
                <a:gridCol w="787400"/>
                <a:gridCol w="622300"/>
                <a:gridCol w="254000"/>
                <a:gridCol w="647700"/>
                <a:gridCol w="254000"/>
                <a:gridCol w="685800"/>
                <a:gridCol w="254000"/>
                <a:gridCol w="647700"/>
              </a:tblGrid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Urban Levy Rate: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$100,000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$250,000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$5.16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$7.73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$10.31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$25.78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latin typeface="Arial"/>
                        </a:rPr>
                        <a:t>Rural Levy Rate: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$75,000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$100,000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$250,000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Home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$8.64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$12.96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$17.28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$43.21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3.7%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80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120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160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latin typeface="Arial"/>
                        </a:rPr>
                        <a:t>200 Acres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sng" strike="noStrike" dirty="0">
                          <a:latin typeface="Arial"/>
                        </a:rPr>
                        <a:t>of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1" i="0" u="sng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Amount of Annual Increase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-$30.75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-$46.12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-$61.49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-$76.87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  in Property Taxes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-4.2%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000" b="1" i="1" u="none" strike="noStrike" dirty="0">
                          <a:latin typeface="Arial"/>
                        </a:rPr>
                        <a:t>Combined Farm Home and Land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-$22.10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-$33.16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-$44.21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-$33.66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latin typeface="Arial"/>
                        </a:rPr>
                        <a:t>-2.3%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Levy Rate Impact</a:t>
            </a:r>
            <a:br>
              <a:rPr lang="en-US" dirty="0" smtClean="0"/>
            </a:br>
            <a:r>
              <a:rPr lang="en-US" i="1" dirty="0" smtClean="0"/>
              <a:t>Commercial</a:t>
            </a:r>
            <a:endParaRPr lang="en-US" i="1" dirty="0"/>
          </a:p>
        </p:txBody>
      </p:sp>
      <p:pic>
        <p:nvPicPr>
          <p:cNvPr id="3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3999" y="2417508"/>
          <a:ext cx="6096002" cy="2022298"/>
        </p:xfrm>
        <a:graphic>
          <a:graphicData uri="http://schemas.openxmlformats.org/drawingml/2006/table">
            <a:tbl>
              <a:tblPr/>
              <a:tblGrid>
                <a:gridCol w="547699"/>
                <a:gridCol w="547699"/>
                <a:gridCol w="847221"/>
                <a:gridCol w="707444"/>
                <a:gridCol w="718855"/>
                <a:gridCol w="228208"/>
                <a:gridCol w="718855"/>
                <a:gridCol w="179820"/>
                <a:gridCol w="762000"/>
                <a:gridCol w="130757"/>
                <a:gridCol w="707444"/>
              </a:tblGrid>
              <a:tr h="145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Urban Levy Rate: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$250,000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$1,000,000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$3,000,000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$5,000,000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53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Amount of Annual Increase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-$19.01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-$76.03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-$228.09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-$380.15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in Property Taxes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-1.2%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-1.2%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-1.2%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-1.2%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Rural Levy Rate: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$250,000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$1,000,000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$3,000,000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$5,000,000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53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sng" strike="noStrike" dirty="0">
                          <a:latin typeface="Arial"/>
                        </a:rPr>
                        <a:t>Commercial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1" i="0" u="sng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Amount of Annual Increase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-$19.01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-$76.03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-$228.09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-$380.15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55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  in Property Taxes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-0.8%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-0.8%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-0.8%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-0.8%</a:t>
                      </a:r>
                    </a:p>
                  </a:txBody>
                  <a:tcPr marL="8562" marR="8562" marT="856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smtClean="0"/>
              <a:t>Personnel Highlights</a:t>
            </a:r>
          </a:p>
          <a:p>
            <a:pPr>
              <a:buNone/>
            </a:pPr>
            <a:r>
              <a:rPr lang="en-US" sz="2800" dirty="0" smtClean="0"/>
              <a:t>		AFSCME		2% increase</a:t>
            </a:r>
          </a:p>
          <a:p>
            <a:pPr>
              <a:buNone/>
            </a:pPr>
            <a:r>
              <a:rPr lang="en-US" sz="2800" dirty="0" smtClean="0"/>
              <a:t>		Baliffs			2% increase</a:t>
            </a:r>
          </a:p>
          <a:p>
            <a:pPr>
              <a:buNone/>
            </a:pPr>
            <a:r>
              <a:rPr lang="en-US" sz="2800" dirty="0" smtClean="0"/>
              <a:t>		DSA			2% increase</a:t>
            </a:r>
          </a:p>
          <a:p>
            <a:pPr>
              <a:buNone/>
            </a:pPr>
            <a:r>
              <a:rPr lang="en-US" sz="2800" dirty="0" smtClean="0"/>
              <a:t>		Non Union		2% increase</a:t>
            </a:r>
          </a:p>
          <a:p>
            <a:pPr>
              <a:buNone/>
            </a:pPr>
            <a:r>
              <a:rPr lang="en-US" sz="2800" dirty="0" smtClean="0"/>
              <a:t>		PPME			2% increase</a:t>
            </a:r>
          </a:p>
          <a:p>
            <a:pPr>
              <a:buNone/>
            </a:pPr>
            <a:r>
              <a:rPr lang="en-US" sz="2800" dirty="0" smtClean="0"/>
              <a:t>		Teamsters 		Unknown</a:t>
            </a:r>
          </a:p>
          <a:p>
            <a:pPr>
              <a:buNone/>
            </a:pPr>
            <a:r>
              <a:rPr lang="en-US" sz="2800" dirty="0" smtClean="0"/>
              <a:t>		</a:t>
            </a:r>
          </a:p>
          <a:p>
            <a:r>
              <a:rPr lang="en-US" sz="2800" dirty="0" smtClean="0"/>
              <a:t>.60 % IPERS Increase for Employer Contribution</a:t>
            </a:r>
          </a:p>
          <a:p>
            <a:r>
              <a:rPr lang="en-US" sz="2800" dirty="0" smtClean="0"/>
              <a:t>7% increase for Health Insurance Premiums (1/1/13)</a:t>
            </a:r>
          </a:p>
          <a:p>
            <a:r>
              <a:rPr lang="en-US" sz="2800" dirty="0" smtClean="0"/>
              <a:t>4 new positions (Teamsters, dependant on ratification)	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153400" cy="3429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Non-Personnel Operating Exp Increase  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*Treasurer/IT   $33,000 increased software 			 	     maintenance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*Treasurer	    General Store rental expense unknown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*</a:t>
            </a:r>
            <a:r>
              <a:rPr lang="en-US" sz="2800" dirty="0" smtClean="0"/>
              <a:t>MH/DD          $425,025 (increased FMAP rate-all time 		   high)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              MHDD redesign proposals result in 		              projected shortfalls of  $1.2-$2.5 million</a:t>
            </a:r>
          </a:p>
          <a:p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Authorized Agency Funding Changes</a:t>
            </a:r>
          </a:p>
          <a:p>
            <a:pPr>
              <a:buNone/>
            </a:pPr>
            <a:r>
              <a:rPr lang="en-US" dirty="0" smtClean="0"/>
              <a:t>*SECC   $165,958, 2.3% increase</a:t>
            </a:r>
          </a:p>
          <a:p>
            <a:pPr>
              <a:buNone/>
            </a:pPr>
            <a:r>
              <a:rPr lang="en-US" dirty="0" smtClean="0"/>
              <a:t>*Handicapped Development Center  $419,264</a:t>
            </a:r>
          </a:p>
          <a:p>
            <a:pPr>
              <a:buNone/>
            </a:pPr>
            <a:r>
              <a:rPr lang="en-US" dirty="0" smtClean="0"/>
              <a:t>*Library  ($6,194) (census)</a:t>
            </a:r>
          </a:p>
          <a:p>
            <a:pPr>
              <a:buNone/>
            </a:pPr>
            <a:r>
              <a:rPr lang="en-US" dirty="0" smtClean="0"/>
              <a:t>*Bi-State $3,255   (census)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Fund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FY11 Ending Fund Balance (as of 06/30/11) $1,353,047</a:t>
            </a:r>
          </a:p>
          <a:p>
            <a:r>
              <a:rPr lang="en-US" dirty="0" smtClean="0"/>
              <a:t>Current Fund Balance (as of 1/20/12) $1,708,275</a:t>
            </a:r>
          </a:p>
          <a:p>
            <a:pPr>
              <a:buNone/>
            </a:pPr>
            <a:r>
              <a:rPr lang="en-US" dirty="0" smtClean="0"/>
              <a:t>Positive Actuarial Opinion as of 06/30/11</a:t>
            </a:r>
          </a:p>
          <a:p>
            <a:r>
              <a:rPr lang="en-US" dirty="0" smtClean="0"/>
              <a:t>Completed by independent 3</a:t>
            </a:r>
            <a:r>
              <a:rPr lang="en-US" baseline="30000" dirty="0" smtClean="0"/>
              <a:t>rd</a:t>
            </a:r>
            <a:r>
              <a:rPr lang="en-US" dirty="0" smtClean="0"/>
              <a:t> party</a:t>
            </a:r>
          </a:p>
          <a:p>
            <a:r>
              <a:rPr lang="en-US" dirty="0" smtClean="0"/>
              <a:t>“Reserves are appropriate to cover unpaid liabilities of the fund”</a:t>
            </a:r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Changes to Operating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Mental Health program expenses not matched to revenues (advisory committee recommendations and State funding pending )</a:t>
            </a:r>
          </a:p>
          <a:p>
            <a:r>
              <a:rPr lang="en-US" dirty="0" smtClean="0"/>
              <a:t>Table of Organization – 4.8 FTE</a:t>
            </a:r>
          </a:p>
          <a:p>
            <a:r>
              <a:rPr lang="en-US" dirty="0" smtClean="0"/>
              <a:t>Health Dept pass-through grants reduced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Capital Budget </a:t>
            </a:r>
            <a:br>
              <a:rPr lang="en-US" dirty="0" smtClean="0"/>
            </a:br>
            <a:r>
              <a:rPr lang="en-US" dirty="0" smtClean="0"/>
              <a:t>Property Tax Transfer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90600" y="1828805"/>
          <a:ext cx="7162800" cy="3047994"/>
        </p:xfrm>
        <a:graphic>
          <a:graphicData uri="http://schemas.openxmlformats.org/drawingml/2006/table">
            <a:tbl>
              <a:tblPr/>
              <a:tblGrid>
                <a:gridCol w="2219336"/>
                <a:gridCol w="905141"/>
                <a:gridCol w="1044394"/>
                <a:gridCol w="1044394"/>
                <a:gridCol w="1044394"/>
                <a:gridCol w="905141"/>
              </a:tblGrid>
              <a:tr h="338666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FY13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FY17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Countywide Projects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1,225,000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1,225,000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1,225,000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$1,225,000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$1,225,000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Conservation Projects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545,030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 </a:t>
                      </a: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545,030 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Electronic Equip Transfer</a:t>
                      </a: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850,000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$   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850,000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   610,000 </a:t>
                      </a:r>
                      <a:r>
                        <a:rPr lang="en-US" sz="13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   610,000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3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$   610,000 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3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2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2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666">
                <a:tc gridSpan="3">
                  <a:txBody>
                    <a:bodyPr/>
                    <a:lstStyle/>
                    <a:p>
                      <a:pPr algn="l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410" marR="7410" marT="741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Capital Budget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Reduced Gaming Revenue    $50,000</a:t>
            </a:r>
          </a:p>
          <a:p>
            <a:r>
              <a:rPr lang="en-US" dirty="0" smtClean="0"/>
              <a:t>  Increased property tax transfer    $575,000</a:t>
            </a:r>
          </a:p>
          <a:p>
            <a:pPr marL="514350" indent="-514350"/>
            <a:r>
              <a:rPr lang="en-US" dirty="0" smtClean="0"/>
              <a:t>General Store relocation $150,000</a:t>
            </a:r>
          </a:p>
          <a:p>
            <a:pPr marL="514350" indent="-514350"/>
            <a:r>
              <a:rPr lang="en-US" dirty="0" smtClean="0"/>
              <a:t>Tax software upgrade $50,000	</a:t>
            </a:r>
          </a:p>
          <a:p>
            <a:r>
              <a:rPr lang="en-US" dirty="0" smtClean="0"/>
              <a:t>  Technology purchases – ERP 	  $2 million</a:t>
            </a:r>
          </a:p>
          <a:p>
            <a:pPr marL="514350" indent="-514350"/>
            <a:r>
              <a:rPr lang="en-US" dirty="0" smtClean="0"/>
              <a:t>Jail Roof FY12-FY13 - $400,000</a:t>
            </a:r>
          </a:p>
          <a:p>
            <a:pPr marL="514350" indent="-514350"/>
            <a:r>
              <a:rPr lang="en-US" dirty="0" smtClean="0"/>
              <a:t>Jail Radio Review</a:t>
            </a:r>
          </a:p>
          <a:p>
            <a:pPr marL="514350" indent="-514350"/>
            <a:endParaRPr lang="en-US" i="1" dirty="0" smtClean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sp>
        <p:nvSpPr>
          <p:cNvPr id="5" name="Down Arrow 4"/>
          <p:cNvSpPr/>
          <p:nvPr/>
        </p:nvSpPr>
        <p:spPr>
          <a:xfrm>
            <a:off x="5562600" y="1676400"/>
            <a:ext cx="1524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Up Arrow 5"/>
          <p:cNvSpPr/>
          <p:nvPr/>
        </p:nvSpPr>
        <p:spPr>
          <a:xfrm>
            <a:off x="6324600" y="2133600"/>
            <a:ext cx="152400" cy="381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Scott County Draft Strategic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Extend Our Resources</a:t>
            </a:r>
          </a:p>
          <a:p>
            <a:pPr>
              <a:buNone/>
            </a:pPr>
            <a:r>
              <a:rPr lang="en-US" sz="2600" dirty="0" smtClean="0"/>
              <a:t>Financial</a:t>
            </a:r>
          </a:p>
          <a:p>
            <a:r>
              <a:rPr lang="en-US" sz="1400" dirty="0" smtClean="0"/>
              <a:t>Ease impact of rollback</a:t>
            </a:r>
          </a:p>
          <a:p>
            <a:r>
              <a:rPr lang="en-US" sz="1400" dirty="0" smtClean="0"/>
              <a:t>Fund Balance exceeds minimum levels</a:t>
            </a:r>
          </a:p>
          <a:p>
            <a:r>
              <a:rPr lang="en-US" sz="1400" dirty="0" smtClean="0"/>
              <a:t>Two LEAN processes funded</a:t>
            </a:r>
          </a:p>
          <a:p>
            <a:r>
              <a:rPr lang="en-US" sz="1400" dirty="0" smtClean="0"/>
              <a:t>Fleet &amp; Space Study</a:t>
            </a:r>
          </a:p>
          <a:p>
            <a:pPr>
              <a:buNone/>
            </a:pPr>
            <a:r>
              <a:rPr lang="en-US" sz="2600" dirty="0" smtClean="0"/>
              <a:t>People</a:t>
            </a:r>
          </a:p>
          <a:p>
            <a:r>
              <a:rPr lang="en-US" sz="1400" dirty="0" smtClean="0"/>
              <a:t>All positions funded</a:t>
            </a:r>
          </a:p>
          <a:p>
            <a:r>
              <a:rPr lang="en-US" sz="1400" dirty="0" smtClean="0"/>
              <a:t>No training eliminated</a:t>
            </a:r>
          </a:p>
          <a:p>
            <a:pPr>
              <a:buNone/>
            </a:pPr>
            <a:r>
              <a:rPr lang="en-US" sz="2600" dirty="0" smtClean="0"/>
              <a:t>Technology</a:t>
            </a:r>
          </a:p>
          <a:p>
            <a:r>
              <a:rPr lang="en-US" sz="1400" dirty="0" smtClean="0"/>
              <a:t>Tax System upgrade</a:t>
            </a:r>
          </a:p>
          <a:p>
            <a:r>
              <a:rPr lang="en-US" sz="1400" dirty="0" smtClean="0"/>
              <a:t>Financial Software (ERP)</a:t>
            </a:r>
          </a:p>
          <a:p>
            <a:endParaRPr lang="en-US" sz="1400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property owners to see reduced tax rate</a:t>
            </a:r>
          </a:p>
          <a:p>
            <a:r>
              <a:rPr lang="en-US" dirty="0" smtClean="0"/>
              <a:t>Commercial &amp; Ag property owners to see reduction in overall taxes</a:t>
            </a:r>
          </a:p>
          <a:p>
            <a:r>
              <a:rPr lang="en-US" dirty="0" smtClean="0"/>
              <a:t>County gives back nearly half of residential rollback</a:t>
            </a:r>
          </a:p>
          <a:p>
            <a:r>
              <a:rPr lang="en-US" dirty="0" smtClean="0"/>
              <a:t>Tax levy 40 cents lower than FY08 rate (w/o SECC)</a:t>
            </a:r>
          </a:p>
          <a:p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Media Highlights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Overall budget increase 1.9%</a:t>
            </a:r>
          </a:p>
          <a:p>
            <a:r>
              <a:rPr lang="en-US" dirty="0" smtClean="0"/>
              <a:t>Over $3 million saved in operating budget since FY08</a:t>
            </a:r>
          </a:p>
          <a:p>
            <a:r>
              <a:rPr lang="en-US" dirty="0" smtClean="0"/>
              <a:t>42 months without health insurance increase</a:t>
            </a:r>
          </a:p>
          <a:p>
            <a:r>
              <a:rPr lang="en-US" dirty="0" smtClean="0"/>
              <a:t>Capital budget fully funded without borrowing</a:t>
            </a:r>
          </a:p>
          <a:p>
            <a:r>
              <a:rPr lang="en-US" smtClean="0"/>
              <a:t>County </a:t>
            </a:r>
            <a:r>
              <a:rPr lang="en-US" dirty="0" smtClean="0"/>
              <a:t>and union groups help keep property taxes low by participating in Healthy Lifestyles and accepting reasonable COLA adjustments</a:t>
            </a:r>
          </a:p>
          <a:p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Budget Calendar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Work session Tuesday February 21, 8-10am</a:t>
            </a:r>
          </a:p>
          <a:p>
            <a:pPr algn="ctr">
              <a:buNone/>
            </a:pPr>
            <a:r>
              <a:rPr lang="en-US" dirty="0" smtClean="0"/>
              <a:t>Work session Thursday February 23</a:t>
            </a:r>
            <a:r>
              <a:rPr lang="en-US" smtClean="0"/>
              <a:t>, 2:30-5pm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Public Hearing Thursday February 23, 5:30pm</a:t>
            </a:r>
          </a:p>
          <a:p>
            <a:pPr algn="ctr">
              <a:buNone/>
            </a:pPr>
            <a:r>
              <a:rPr lang="en-US" dirty="0" smtClean="0"/>
              <a:t>Budget Adoption Thursday March 1, 5:30pm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Thank you</a:t>
            </a:r>
            <a:endParaRPr lang="en-US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Scott County Draft Strategic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Improve Communication</a:t>
            </a:r>
          </a:p>
          <a:p>
            <a:pPr>
              <a:buNone/>
            </a:pPr>
            <a:r>
              <a:rPr lang="en-US" sz="2600" dirty="0" smtClean="0"/>
              <a:t>Internal</a:t>
            </a:r>
          </a:p>
          <a:p>
            <a:r>
              <a:rPr lang="en-US" sz="1400" dirty="0" smtClean="0"/>
              <a:t>Department Head Initiative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600" dirty="0" smtClean="0"/>
              <a:t>External</a:t>
            </a:r>
          </a:p>
          <a:p>
            <a:r>
              <a:rPr lang="en-US" sz="1400" dirty="0" smtClean="0"/>
              <a:t>Website improvements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2600" dirty="0" smtClean="0"/>
              <a:t>Legislative</a:t>
            </a:r>
          </a:p>
          <a:p>
            <a:r>
              <a:rPr lang="en-US" sz="1400" dirty="0" smtClean="0"/>
              <a:t>Urban County Coalition -  lobbying effort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5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Scott </a:t>
            </a:r>
            <a:r>
              <a:rPr lang="en-US" smtClean="0"/>
              <a:t>County Draft Strategic </a:t>
            </a:r>
            <a:r>
              <a:rPr lang="en-US" dirty="0" smtClean="0"/>
              <a:t>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Foster Healthier Communities</a:t>
            </a:r>
          </a:p>
          <a:p>
            <a:pPr>
              <a:buNone/>
            </a:pPr>
            <a:r>
              <a:rPr lang="en-US" sz="2600" dirty="0" smtClean="0"/>
              <a:t>Mental Health</a:t>
            </a:r>
          </a:p>
          <a:p>
            <a:r>
              <a:rPr lang="en-US" sz="1400" dirty="0" smtClean="0"/>
              <a:t>Work with Legislature for full funding of programs</a:t>
            </a:r>
          </a:p>
          <a:p>
            <a:pPr>
              <a:buNone/>
            </a:pPr>
            <a:r>
              <a:rPr lang="en-US" sz="2600" dirty="0" smtClean="0"/>
              <a:t>Health &amp; Wellness</a:t>
            </a:r>
          </a:p>
          <a:p>
            <a:r>
              <a:rPr lang="en-US" sz="1400" dirty="0" smtClean="0"/>
              <a:t>Implement Community Transformation Grant</a:t>
            </a:r>
          </a:p>
          <a:p>
            <a:r>
              <a:rPr lang="en-US" sz="1400" dirty="0" smtClean="0"/>
              <a:t>Continue Health Benefit Committee initiatives, i.e. Healthy Lifestyles</a:t>
            </a:r>
          </a:p>
          <a:p>
            <a:pPr>
              <a:buNone/>
            </a:pPr>
            <a:r>
              <a:rPr lang="en-US" sz="2600" dirty="0" smtClean="0"/>
              <a:t>Recreation</a:t>
            </a:r>
          </a:p>
          <a:p>
            <a:r>
              <a:rPr lang="en-US" sz="1400" dirty="0" smtClean="0"/>
              <a:t>Involvement in Lost Grove Lake planning</a:t>
            </a:r>
            <a:endParaRPr lang="en-US" sz="1400" dirty="0"/>
          </a:p>
        </p:txBody>
      </p:sp>
      <p:pic>
        <p:nvPicPr>
          <p:cNvPr id="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FY12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Ending General Fund Balance Estimate $9.5 million or 18% </a:t>
            </a:r>
          </a:p>
          <a:p>
            <a:r>
              <a:rPr lang="en-US" sz="3100" dirty="0" smtClean="0"/>
              <a:t>Rental Assistance, savings of $170,851 </a:t>
            </a:r>
          </a:p>
          <a:p>
            <a:r>
              <a:rPr lang="en-US" sz="3100" dirty="0" smtClean="0"/>
              <a:t>Local Option Sales Tax, $189,179 over estimate</a:t>
            </a:r>
          </a:p>
          <a:p>
            <a:r>
              <a:rPr lang="en-US" sz="3100" dirty="0" smtClean="0"/>
              <a:t>Re-appropriated bond funds $1,732,860</a:t>
            </a:r>
          </a:p>
          <a:p>
            <a:r>
              <a:rPr lang="en-US" sz="3100" dirty="0" smtClean="0"/>
              <a:t>Correctional Officers, early hire $40,000</a:t>
            </a:r>
          </a:p>
          <a:p>
            <a:r>
              <a:rPr lang="en-US" sz="3100" dirty="0" smtClean="0"/>
              <a:t>Energy Projects $175,000 (50% grant funded)</a:t>
            </a:r>
          </a:p>
        </p:txBody>
      </p:sp>
      <p:pic>
        <p:nvPicPr>
          <p:cNvPr id="1331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Taxable Valuation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Taxable Valuation Comparison</a:t>
            </a:r>
            <a:endParaRPr lang="en-US" dirty="0"/>
          </a:p>
        </p:txBody>
      </p:sp>
      <p:pic>
        <p:nvPicPr>
          <p:cNvPr id="6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401468"/>
          <a:ext cx="6096001" cy="4055064"/>
        </p:xfrm>
        <a:graphic>
          <a:graphicData uri="http://schemas.openxmlformats.org/drawingml/2006/table">
            <a:tbl>
              <a:tblPr/>
              <a:tblGrid>
                <a:gridCol w="864789"/>
                <a:gridCol w="497633"/>
                <a:gridCol w="558319"/>
                <a:gridCol w="788930"/>
                <a:gridCol w="60687"/>
                <a:gridCol w="497633"/>
                <a:gridCol w="109236"/>
                <a:gridCol w="788930"/>
                <a:gridCol w="60687"/>
                <a:gridCol w="497633"/>
                <a:gridCol w="109236"/>
                <a:gridCol w="764655"/>
                <a:gridCol w="497633"/>
              </a:tblGrid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January 1,2010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% of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January 1,2011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% of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Amount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Arial"/>
                        </a:rPr>
                        <a:t>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For FY12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For FY13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1" i="0" u="sng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Change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sng" strike="noStrike" dirty="0">
                          <a:latin typeface="Arial"/>
                        </a:rPr>
                        <a:t>Change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 dirty="0">
                          <a:latin typeface="Arial"/>
                        </a:rPr>
                        <a:t>COUNTY-WIDE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Residential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3,900,736,732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55.1%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4,214,547,093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313,810,361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Commercial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2,296,149,723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32.4%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2,261,246,701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31%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(34,903,022)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-1.5%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Utilities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402,661,960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402,322,998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(338,962)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-0.1%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Industrial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267,778,951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265,566,495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(2,212,456)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-0.8%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Agricultural Land/Structures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208,880,031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201,660,237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(7,219,794)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-3.5%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All Classes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7,076,207,397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7,345,343,524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269,136,127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sng" strike="noStrike" dirty="0">
                          <a:latin typeface="Arial"/>
                        </a:rPr>
                        <a:t>UNINCORPORATED AREAS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Residential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501,726,187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60.5%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556,958,145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64%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55,231,958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11.0%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Commercial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61,099,737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7.4%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  61,666,427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566,690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0.9%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Utilities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84,642,920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  82,844,806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9%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(1,798,114)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-2.1%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Industrial Property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1,825,500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0.2%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    1,825,500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Agricultural Land/Structures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180,354,241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21.7%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173,791,832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(6,562,409)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-3.6%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829,648,585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   877,086,710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47,438,125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936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482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829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Property in Cities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6,246,558,812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88.3%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6,468,256,814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221,698,002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3.5%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61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1" i="0" u="none" strike="noStrike" dirty="0">
                          <a:latin typeface="Arial"/>
                        </a:rPr>
                        <a:t>Property in Rural Areas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829,648,585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11.7%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877,086,710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12%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47,438,125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5.7%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6614">
                <a:tc>
                  <a:txBody>
                    <a:bodyPr/>
                    <a:lstStyle/>
                    <a:p>
                      <a:pPr algn="l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5721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Total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7,076,207,397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100.0%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latin typeface="Arial"/>
                        </a:rPr>
                        <a:t>   7,345,343,524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269,136,127 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3.8%</a:t>
                      </a:r>
                    </a:p>
                  </a:txBody>
                  <a:tcPr marL="9108" marR="9108" marT="910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 in Tax Rates by Class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562100" y="1219200"/>
          <a:ext cx="6019800" cy="5424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FY13 Budget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Total expense increase – 1.9%, $1,572,438</a:t>
            </a:r>
          </a:p>
          <a:p>
            <a:r>
              <a:rPr lang="en-US" sz="2800" dirty="0" smtClean="0"/>
              <a:t>Ending Fund Balance Estimate $9,100,000 or 17%</a:t>
            </a:r>
          </a:p>
          <a:p>
            <a:r>
              <a:rPr lang="en-US" sz="2800" dirty="0" smtClean="0"/>
              <a:t>Urban Levy Rate 	 FY12 – 6.38     FY13 – 6.30</a:t>
            </a:r>
          </a:p>
          <a:p>
            <a:r>
              <a:rPr lang="en-US" sz="2800" dirty="0" smtClean="0"/>
              <a:t>Rural Levy Rate		 FY12 – 9.52    FY13 – 9.44</a:t>
            </a:r>
          </a:p>
          <a:p>
            <a:endParaRPr lang="en-US" sz="3100" dirty="0"/>
          </a:p>
        </p:txBody>
      </p:sp>
      <p:pic>
        <p:nvPicPr>
          <p:cNvPr id="13314" name="Picture 2" descr="Welcome to Scott County Iow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5943600"/>
            <a:ext cx="5715000" cy="476250"/>
          </a:xfrm>
          <a:prstGeom prst="rect">
            <a:avLst/>
          </a:prstGeom>
          <a:noFill/>
        </p:spPr>
      </p:pic>
      <p:sp>
        <p:nvSpPr>
          <p:cNvPr id="5" name="Down Arrow 4"/>
          <p:cNvSpPr/>
          <p:nvPr/>
        </p:nvSpPr>
        <p:spPr>
          <a:xfrm>
            <a:off x="3505200" y="2743200"/>
            <a:ext cx="484632" cy="402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3505200" y="3276600"/>
            <a:ext cx="484632" cy="4023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1022</Words>
  <Application>Microsoft Office PowerPoint</Application>
  <PresentationFormat>On-screen Show (4:3)</PresentationFormat>
  <Paragraphs>373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FY13 Administration Recommended Budget</vt:lpstr>
      <vt:lpstr>Scott County Draft Strategic Plan</vt:lpstr>
      <vt:lpstr>Scott County Draft Strategic Plan</vt:lpstr>
      <vt:lpstr>Scott County Draft Strategic Plan</vt:lpstr>
      <vt:lpstr>FY12 Summary</vt:lpstr>
      <vt:lpstr>FY13 Taxable Valuation</vt:lpstr>
      <vt:lpstr>Taxable Valuation Comparison</vt:lpstr>
      <vt:lpstr>Changes in Tax Rates by Class</vt:lpstr>
      <vt:lpstr>FY13 Budget Overview</vt:lpstr>
      <vt:lpstr>Levy Rate Impact Residential &amp; Ag</vt:lpstr>
      <vt:lpstr>Levy Rate Impact Commercial</vt:lpstr>
      <vt:lpstr>FY13 Highlights</vt:lpstr>
      <vt:lpstr>FY13 Highlights</vt:lpstr>
      <vt:lpstr>FY13 Highlights</vt:lpstr>
      <vt:lpstr>FY13 Highlights</vt:lpstr>
      <vt:lpstr>Health Fund</vt:lpstr>
      <vt:lpstr>FY13 Changes to Operating Budget</vt:lpstr>
      <vt:lpstr>Capital Budget  Property Tax Transfer</vt:lpstr>
      <vt:lpstr>Capital Budget Highlights</vt:lpstr>
      <vt:lpstr>Media Highlights</vt:lpstr>
      <vt:lpstr>Media Highlights</vt:lpstr>
      <vt:lpstr>FY13 Budget Calendar</vt:lpstr>
      <vt:lpstr>       Questions?  Thank you</vt:lpstr>
    </vt:vector>
  </TitlesOfParts>
  <Company>Scott County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FY11 Administration Recommended Budget</dc:title>
  <dc:creator>Information Technology</dc:creator>
  <cp:lastModifiedBy>SCAD7196</cp:lastModifiedBy>
  <cp:revision>115</cp:revision>
  <dcterms:created xsi:type="dcterms:W3CDTF">2010-02-03T08:25:08Z</dcterms:created>
  <dcterms:modified xsi:type="dcterms:W3CDTF">2012-01-31T19:01:55Z</dcterms:modified>
</cp:coreProperties>
</file>