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rawings/drawing3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5" r:id="rId11"/>
    <p:sldId id="265" r:id="rId12"/>
    <p:sldId id="267" r:id="rId13"/>
    <p:sldId id="269" r:id="rId14"/>
    <p:sldId id="271" r:id="rId15"/>
    <p:sldId id="274" r:id="rId16"/>
    <p:sldId id="276" r:id="rId17"/>
    <p:sldId id="270" r:id="rId18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  <a:srgbClr val="008000"/>
    <a:srgbClr val="00E4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94660"/>
  </p:normalViewPr>
  <p:slideViewPr>
    <p:cSldViewPr>
      <p:cViewPr varScale="1">
        <p:scale>
          <a:sx n="104" d="100"/>
          <a:sy n="104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srv-chs-efs-01\Profiles$\SCAD7001\My%20Documents\FY13%20Budget\budcht04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srv-chs-efs-01\Profiles$\SCAD7001\My%20Documents\FY13%20Budget\budcht05.xls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srv-chs-efs-01\Profiles$\SCAD7001\My%20Documents\FY13%20Budget\budcht07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srv-chs-efs-01\Profiles$\SCAD7001\My%20Documents\FY13%20Budget\budcht0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chs-efs-01\Profiles$\SCAD7001\My%20Documents\FY13%20Budget\Interest%20income-10%20yr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chs-efs-01\Profiles$\SCAD7001\My%20Documents\FY13%20Budget\Recorder%20income-10%20yr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chs-efs-01\Profiles$\SCAD7001\My%20Documents\FY13%20Budget\Gaming%20income-10%20yr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chs-efs-01\Profiles$\SCAD7001\My%20Documents\FY13%20Budget\Sales%20Tax%20-%2010%20yr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chs-efs-01\Profiles$\SCAD7001\My%20Documents\FY12%20Budget\Initial%20Budget%20Presentation\Gen%20Fund%20Bal%20Initial%20BOS%20FY12%20Budget%20Discussi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1"/>
  <c:chart>
    <c:view3D>
      <c:hPercent val="94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25314504278609284"/>
          <c:y val="4.4012373453318508E-2"/>
          <c:w val="0.72484388027571212"/>
          <c:h val="0.93527821522309829"/>
        </c:manualLayout>
      </c:layout>
      <c:bar3DChart>
        <c:barDir val="bar"/>
        <c:grouping val="stacked"/>
        <c:ser>
          <c:idx val="0"/>
          <c:order val="0"/>
          <c:spPr>
            <a:solidFill>
              <a:schemeClr val="tx2">
                <a:lumMod val="60000"/>
                <a:lumOff val="40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00B05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9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Sheet1!$A$4:$A$11</c:f>
              <c:strCache>
                <c:ptCount val="8"/>
                <c:pt idx="0">
                  <c:v>LINN (2nd)</c:v>
                </c:pt>
                <c:pt idx="1">
                  <c:v>*** SCOTT (3rd) ***</c:v>
                </c:pt>
                <c:pt idx="2">
                  <c:v>DUBUQUE (7th)</c:v>
                </c:pt>
                <c:pt idx="3">
                  <c:v>BLACKHAWK (4th)</c:v>
                </c:pt>
                <c:pt idx="4">
                  <c:v>POLK (1st)</c:v>
                </c:pt>
                <c:pt idx="5">
                  <c:v>JOHNSON (5th)</c:v>
                </c:pt>
                <c:pt idx="6">
                  <c:v>POTTAWATTAMIE (8th)</c:v>
                </c:pt>
                <c:pt idx="7">
                  <c:v>WOODBURY (6th)</c:v>
                </c:pt>
              </c:strCache>
            </c:strRef>
          </c:cat>
          <c:val>
            <c:numRef>
              <c:f>Sheet1!$B$4:$B$11</c:f>
              <c:numCache>
                <c:formatCode>"$"#,##0.00_);[Red]\("$"#,##0.00\)</c:formatCode>
                <c:ptCount val="8"/>
                <c:pt idx="0">
                  <c:v>6.1099999999999985</c:v>
                </c:pt>
                <c:pt idx="1">
                  <c:v>6.3769999999999998</c:v>
                </c:pt>
                <c:pt idx="2">
                  <c:v>6.49</c:v>
                </c:pt>
                <c:pt idx="3">
                  <c:v>6.6</c:v>
                </c:pt>
                <c:pt idx="4">
                  <c:v>6.80992</c:v>
                </c:pt>
                <c:pt idx="5">
                  <c:v>6.9889999999999999</c:v>
                </c:pt>
                <c:pt idx="6">
                  <c:v>7.3744799999999975</c:v>
                </c:pt>
                <c:pt idx="7">
                  <c:v>7.7378299999999998</c:v>
                </c:pt>
              </c:numCache>
            </c:numRef>
          </c:val>
        </c:ser>
        <c:dLbls>
          <c:showVal val="1"/>
        </c:dLbls>
        <c:shape val="box"/>
        <c:axId val="102212352"/>
        <c:axId val="102213888"/>
        <c:axId val="0"/>
      </c:bar3DChart>
      <c:catAx>
        <c:axId val="102212352"/>
        <c:scaling>
          <c:orientation val="minMax"/>
        </c:scaling>
        <c:axPos val="l"/>
        <c:numFmt formatCode="General" sourceLinked="1"/>
        <c:maj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213888"/>
        <c:crosses val="autoZero"/>
        <c:auto val="1"/>
        <c:lblAlgn val="ctr"/>
        <c:lblOffset val="100"/>
        <c:tickLblSkip val="1"/>
        <c:tickMarkSkip val="1"/>
      </c:catAx>
      <c:valAx>
        <c:axId val="102213888"/>
        <c:scaling>
          <c:orientation val="minMax"/>
        </c:scaling>
        <c:delete val="1"/>
        <c:axPos val="b"/>
        <c:numFmt formatCode="&quot;$&quot;#,##0.00_);[Red]\(&quot;$&quot;#,##0.00\)" sourceLinked="1"/>
        <c:tickLblPos val="none"/>
        <c:crossAx val="10221235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7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c:chart>
    <c:view3D>
      <c:hPercent val="94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25314504278609307"/>
          <c:y val="5.917164037337652E-3"/>
          <c:w val="0.72484388027571189"/>
          <c:h val="0.9733734841420435"/>
        </c:manualLayout>
      </c:layout>
      <c:bar3DChart>
        <c:barDir val="bar"/>
        <c:grouping val="stacked"/>
        <c:ser>
          <c:idx val="0"/>
          <c:order val="0"/>
          <c:spPr>
            <a:solidFill>
              <a:schemeClr val="tx2">
                <a:lumMod val="60000"/>
                <a:lumOff val="40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spPr>
              <a:solidFill>
                <a:srgbClr val="00B05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9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Sheet1!$A$4:$A$11</c:f>
              <c:strCache>
                <c:ptCount val="8"/>
                <c:pt idx="0">
                  <c:v>*** SCOTT (3rd) ***</c:v>
                </c:pt>
                <c:pt idx="1">
                  <c:v>BLACKHAWK (4th)</c:v>
                </c:pt>
                <c:pt idx="2">
                  <c:v>LINN (2nd)</c:v>
                </c:pt>
                <c:pt idx="3">
                  <c:v>WOODBURY (6th)</c:v>
                </c:pt>
                <c:pt idx="4">
                  <c:v>JOHNSON (5th)</c:v>
                </c:pt>
                <c:pt idx="5">
                  <c:v>DUBUQUE (7th)</c:v>
                </c:pt>
                <c:pt idx="6">
                  <c:v>POTTAWATTAMIE (8th)</c:v>
                </c:pt>
                <c:pt idx="7">
                  <c:v>POLK (1st)</c:v>
                </c:pt>
              </c:strCache>
            </c:strRef>
          </c:cat>
          <c:val>
            <c:numRef>
              <c:f>Sheet1!$B$4:$B$11</c:f>
              <c:numCache>
                <c:formatCode>"$"#,##0.00_);[Red]\("$"#,##0.00\)</c:formatCode>
                <c:ptCount val="8"/>
                <c:pt idx="0">
                  <c:v>9.51525</c:v>
                </c:pt>
                <c:pt idx="1">
                  <c:v>9.5949199999999983</c:v>
                </c:pt>
                <c:pt idx="2">
                  <c:v>9.825490000000018</c:v>
                </c:pt>
                <c:pt idx="3">
                  <c:v>10.05311</c:v>
                </c:pt>
                <c:pt idx="4">
                  <c:v>10.079090000000004</c:v>
                </c:pt>
                <c:pt idx="5">
                  <c:v>10.11952</c:v>
                </c:pt>
                <c:pt idx="6">
                  <c:v>10.47396</c:v>
                </c:pt>
                <c:pt idx="7">
                  <c:v>11.361510000000004</c:v>
                </c:pt>
              </c:numCache>
            </c:numRef>
          </c:val>
        </c:ser>
        <c:dLbls>
          <c:showVal val="1"/>
        </c:dLbls>
        <c:shape val="box"/>
        <c:axId val="103710080"/>
        <c:axId val="103720064"/>
        <c:axId val="0"/>
      </c:bar3DChart>
      <c:catAx>
        <c:axId val="103710080"/>
        <c:scaling>
          <c:orientation val="minMax"/>
        </c:scaling>
        <c:axPos val="l"/>
        <c:numFmt formatCode="General" sourceLinked="1"/>
        <c:maj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720064"/>
        <c:crosses val="autoZero"/>
        <c:auto val="1"/>
        <c:lblAlgn val="ctr"/>
        <c:lblOffset val="100"/>
        <c:tickLblSkip val="1"/>
        <c:tickMarkSkip val="1"/>
      </c:catAx>
      <c:valAx>
        <c:axId val="103720064"/>
        <c:scaling>
          <c:orientation val="minMax"/>
        </c:scaling>
        <c:delete val="1"/>
        <c:axPos val="b"/>
        <c:numFmt formatCode="&quot;$&quot;#,##0.00_);[Red]\(&quot;$&quot;#,##0.00\)" sourceLinked="1"/>
        <c:tickLblPos val="none"/>
        <c:crossAx val="10371008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7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1"/>
  <c:chart>
    <c:view3D>
      <c:hPercent val="94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25314504278609323"/>
          <c:y val="5.917164037337652E-3"/>
          <c:w val="0.72484388027571156"/>
          <c:h val="0.9733734841420435"/>
        </c:manualLayout>
      </c:layout>
      <c:bar3DChart>
        <c:barDir val="bar"/>
        <c:grouping val="stacked"/>
        <c:ser>
          <c:idx val="0"/>
          <c:order val="0"/>
          <c:spPr>
            <a:solidFill>
              <a:schemeClr val="tx2">
                <a:lumMod val="60000"/>
                <a:lumOff val="40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dPt>
            <c:idx val="3"/>
            <c:spPr>
              <a:solidFill>
                <a:srgbClr val="00B05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9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Sheet1!$A$4:$A$11</c:f>
              <c:strCache>
                <c:ptCount val="8"/>
                <c:pt idx="0">
                  <c:v>BLACKHAWK (5th)</c:v>
                </c:pt>
                <c:pt idx="1">
                  <c:v>WOODBURY (6th)</c:v>
                </c:pt>
                <c:pt idx="2">
                  <c:v>LINN (2nd)</c:v>
                </c:pt>
                <c:pt idx="3">
                  <c:v>*** SCOTT (3rd) ***</c:v>
                </c:pt>
                <c:pt idx="4">
                  <c:v>DUBUQUE (7th)</c:v>
                </c:pt>
                <c:pt idx="5">
                  <c:v>POLK (1st)</c:v>
                </c:pt>
                <c:pt idx="6">
                  <c:v>JOHNSON (4th)</c:v>
                </c:pt>
                <c:pt idx="7">
                  <c:v>POTTAWATTAMIE (8th)</c:v>
                </c:pt>
              </c:strCache>
            </c:strRef>
          </c:cat>
          <c:val>
            <c:numRef>
              <c:f>Sheet1!$B$4:$B$11</c:f>
              <c:numCache>
                <c:formatCode>"$"#,##0_);[Red]\("$"#,##0\)</c:formatCode>
                <c:ptCount val="8"/>
                <c:pt idx="0">
                  <c:v>234.03383934701381</c:v>
                </c:pt>
                <c:pt idx="1">
                  <c:v>245.75618564773129</c:v>
                </c:pt>
                <c:pt idx="2">
                  <c:v>264.62869154365467</c:v>
                </c:pt>
                <c:pt idx="3">
                  <c:v>279.3984045901322</c:v>
                </c:pt>
                <c:pt idx="4">
                  <c:v>284.19469744695846</c:v>
                </c:pt>
                <c:pt idx="5">
                  <c:v>304.93948077280328</c:v>
                </c:pt>
                <c:pt idx="6">
                  <c:v>327.00883238336883</c:v>
                </c:pt>
                <c:pt idx="7">
                  <c:v>348.47951866720996</c:v>
                </c:pt>
              </c:numCache>
            </c:numRef>
          </c:val>
        </c:ser>
        <c:dLbls>
          <c:showVal val="1"/>
        </c:dLbls>
        <c:shape val="box"/>
        <c:axId val="101882112"/>
        <c:axId val="101892096"/>
        <c:axId val="0"/>
      </c:bar3DChart>
      <c:catAx>
        <c:axId val="101882112"/>
        <c:scaling>
          <c:orientation val="minMax"/>
        </c:scaling>
        <c:axPos val="l"/>
        <c:numFmt formatCode="General" sourceLinked="1"/>
        <c:maj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892096"/>
        <c:crosses val="autoZero"/>
        <c:auto val="1"/>
        <c:lblAlgn val="ctr"/>
        <c:lblOffset val="100"/>
        <c:tickLblSkip val="1"/>
        <c:tickMarkSkip val="1"/>
      </c:catAx>
      <c:valAx>
        <c:axId val="101892096"/>
        <c:scaling>
          <c:orientation val="minMax"/>
        </c:scaling>
        <c:delete val="1"/>
        <c:axPos val="b"/>
        <c:numFmt formatCode="&quot;$&quot;#,##0_);[Red]\(&quot;$&quot;#,##0\)" sourceLinked="1"/>
        <c:tickLblPos val="none"/>
        <c:crossAx val="10188211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7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1"/>
  <c:chart>
    <c:view3D>
      <c:hPercent val="94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24842805441119842"/>
          <c:y val="5.917164037337652E-3"/>
          <c:w val="0.72956086865060654"/>
          <c:h val="0.9733734841420435"/>
        </c:manualLayout>
      </c:layout>
      <c:bar3DChart>
        <c:barDir val="bar"/>
        <c:grouping val="stacked"/>
        <c:ser>
          <c:idx val="0"/>
          <c:order val="0"/>
          <c:spPr>
            <a:solidFill>
              <a:schemeClr val="tx2">
                <a:lumMod val="60000"/>
                <a:lumOff val="40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dPt>
            <c:idx val="12"/>
            <c:spPr>
              <a:solidFill>
                <a:srgbClr val="00B05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4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8"/>
              <c:layout>
                <c:manualLayout>
                  <c:x val="-2.3709557320379282E-3"/>
                  <c:y val="-7.7898844335469513E-3"/>
                </c:manualLayout>
              </c:layout>
              <c:showVal val="1"/>
            </c:dLbl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 algn="r">
                  <a:defRPr sz="9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Sheet1!$A$4:$A$24</c:f>
              <c:strCache>
                <c:ptCount val="21"/>
                <c:pt idx="0">
                  <c:v>SIOUX (99th)</c:v>
                </c:pt>
                <c:pt idx="1">
                  <c:v>STORY (98th)</c:v>
                </c:pt>
                <c:pt idx="2">
                  <c:v>BLACK HAWK (97th)</c:v>
                </c:pt>
                <c:pt idx="3">
                  <c:v>WOODBURY (96th)</c:v>
                </c:pt>
                <c:pt idx="4">
                  <c:v>WARREN (95th)</c:v>
                </c:pt>
                <c:pt idx="5">
                  <c:v>PAGE (94th)</c:v>
                </c:pt>
                <c:pt idx="6">
                  <c:v>WAPELLO (93th)</c:v>
                </c:pt>
                <c:pt idx="7">
                  <c:v>LINN (92th)</c:v>
                </c:pt>
                <c:pt idx="8">
                  <c:v>JACKSON (91th)</c:v>
                </c:pt>
                <c:pt idx="9">
                  <c:v>BREMER (90th)</c:v>
                </c:pt>
                <c:pt idx="10">
                  <c:v>LEE (89th)</c:v>
                </c:pt>
                <c:pt idx="11">
                  <c:v>DALLAS (88th)</c:v>
                </c:pt>
                <c:pt idx="12">
                  <c:v>SCOTT (87th)</c:v>
                </c:pt>
                <c:pt idx="14">
                  <c:v>STATEWIDE AVERAGE</c:v>
                </c:pt>
                <c:pt idx="16">
                  <c:v>RINGGOLD (5th)</c:v>
                </c:pt>
                <c:pt idx="17">
                  <c:v>CALHOUN (4th)</c:v>
                </c:pt>
                <c:pt idx="18">
                  <c:v>ADAMS (3rd)</c:v>
                </c:pt>
                <c:pt idx="19">
                  <c:v>PALO ALTO (2nd)</c:v>
                </c:pt>
                <c:pt idx="20">
                  <c:v>POCAHONTAS (1st)</c:v>
                </c:pt>
              </c:strCache>
            </c:strRef>
          </c:cat>
          <c:val>
            <c:numRef>
              <c:f>Sheet1!$B$4:$B$24</c:f>
              <c:numCache>
                <c:formatCode>_("$"* #,##0_);_("$"* \(#,##0\);_("$"* "-"??_);_(@_)</c:formatCode>
                <c:ptCount val="21"/>
                <c:pt idx="0">
                  <c:v>230.70249821979587</c:v>
                </c:pt>
                <c:pt idx="1">
                  <c:v>232.03932232918618</c:v>
                </c:pt>
                <c:pt idx="2">
                  <c:v>234.03383934701375</c:v>
                </c:pt>
                <c:pt idx="3">
                  <c:v>245.75618564773129</c:v>
                </c:pt>
                <c:pt idx="4">
                  <c:v>248.55630070308274</c:v>
                </c:pt>
                <c:pt idx="5">
                  <c:v>256.89392417775548</c:v>
                </c:pt>
                <c:pt idx="6">
                  <c:v>263.33350175438562</c:v>
                </c:pt>
                <c:pt idx="7">
                  <c:v>264.62869154365467</c:v>
                </c:pt>
                <c:pt idx="8">
                  <c:v>266.67019347037444</c:v>
                </c:pt>
                <c:pt idx="9">
                  <c:v>269.48957818421451</c:v>
                </c:pt>
                <c:pt idx="10">
                  <c:v>273.20040711616758</c:v>
                </c:pt>
                <c:pt idx="11">
                  <c:v>276.80515612005746</c:v>
                </c:pt>
                <c:pt idx="12">
                  <c:v>279.3984045901322</c:v>
                </c:pt>
                <c:pt idx="14" formatCode="&quot;$&quot;#,##0_);[Red]\(&quot;$&quot;#,##0\)">
                  <c:v>385.12372932226424</c:v>
                </c:pt>
                <c:pt idx="16">
                  <c:v>590.07756772558946</c:v>
                </c:pt>
                <c:pt idx="17">
                  <c:v>632.86856256463284</c:v>
                </c:pt>
                <c:pt idx="18">
                  <c:v>635.90444278977418</c:v>
                </c:pt>
                <c:pt idx="19">
                  <c:v>649.63676892049671</c:v>
                </c:pt>
                <c:pt idx="20">
                  <c:v>656.00451436388505</c:v>
                </c:pt>
              </c:numCache>
            </c:numRef>
          </c:val>
        </c:ser>
        <c:dLbls>
          <c:showVal val="1"/>
        </c:dLbls>
        <c:shape val="box"/>
        <c:axId val="103864192"/>
        <c:axId val="103865728"/>
        <c:axId val="0"/>
      </c:bar3DChart>
      <c:catAx>
        <c:axId val="103864192"/>
        <c:scaling>
          <c:orientation val="minMax"/>
        </c:scaling>
        <c:axPos val="l"/>
        <c:numFmt formatCode="General" sourceLinked="1"/>
        <c:maj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865728"/>
        <c:crosses val="autoZero"/>
        <c:auto val="1"/>
        <c:lblAlgn val="ctr"/>
        <c:lblOffset val="100"/>
        <c:tickLblSkip val="1"/>
        <c:tickMarkSkip val="1"/>
      </c:catAx>
      <c:valAx>
        <c:axId val="103865728"/>
        <c:scaling>
          <c:orientation val="minMax"/>
        </c:scaling>
        <c:delete val="1"/>
        <c:axPos val="b"/>
        <c:numFmt formatCode="_(&quot;$&quot;* #,##0_);_(&quot;$&quot;* \(#,##0\);_(&quot;$&quot;* &quot;-&quot;??_);_(@_)" sourceLinked="1"/>
        <c:tickLblPos val="none"/>
        <c:crossAx val="10386419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7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1"/>
  <c:chart>
    <c:view3D>
      <c:hPercent val="106"/>
      <c:depthPercent val="5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1829662107574483"/>
          <c:y val="1.4814836248316369E-2"/>
          <c:w val="0.87539499596050963"/>
          <c:h val="0.77429425424092613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8.5583637433393981E-3"/>
                  <c:y val="0.15977403024586892"/>
                </c:manualLayout>
              </c:layout>
              <c:showVal val="1"/>
            </c:dLbl>
            <c:dLbl>
              <c:idx val="1"/>
              <c:layout>
                <c:manualLayout>
                  <c:x val="1.1390579332157645E-2"/>
                  <c:y val="4.703745647803341E-2"/>
                </c:manualLayout>
              </c:layout>
              <c:showVal val="1"/>
            </c:dLbl>
            <c:dLbl>
              <c:idx val="2"/>
              <c:layout>
                <c:manualLayout>
                  <c:x val="4.4532982273114974E-2"/>
                  <c:y val="3.3618819869738505E-2"/>
                </c:manualLayout>
              </c:layout>
              <c:showVal val="1"/>
            </c:dLbl>
            <c:dLbl>
              <c:idx val="3"/>
              <c:layout>
                <c:manualLayout>
                  <c:x val="1.7396855361534083E-2"/>
                  <c:y val="5.9116788179255413E-2"/>
                </c:manualLayout>
              </c:layout>
              <c:showVal val="1"/>
            </c:dLbl>
            <c:dLbl>
              <c:idx val="4"/>
              <c:layout>
                <c:manualLayout>
                  <c:x val="9.7137522260717507E-3"/>
                  <c:y val="5.9659436601682284E-2"/>
                </c:manualLayout>
              </c:layout>
              <c:showVal val="1"/>
            </c:dLbl>
            <c:dLbl>
              <c:idx val="5"/>
              <c:layout>
                <c:manualLayout>
                  <c:x val="1.254596499880585E-2"/>
                  <c:y val="7.9114685439007418E-2"/>
                </c:manualLayout>
              </c:layout>
              <c:showVal val="1"/>
            </c:dLbl>
            <c:dLbl>
              <c:idx val="6"/>
              <c:layout>
                <c:manualLayout>
                  <c:x val="2.0819775536714453E-2"/>
                  <c:y val="0.14094384554036227"/>
                </c:manualLayout>
              </c:layout>
              <c:showVal val="1"/>
            </c:dLbl>
            <c:dLbl>
              <c:idx val="7"/>
              <c:layout>
                <c:manualLayout>
                  <c:x val="1.6291181267956676E-2"/>
                  <c:y val="2.8475662355488304E-2"/>
                </c:manualLayout>
              </c:layout>
              <c:showVal val="1"/>
            </c:dLbl>
            <c:dLbl>
              <c:idx val="8"/>
              <c:layout>
                <c:manualLayout>
                  <c:x val="4.0154002831664967E-2"/>
                  <c:y val="1.5424386422754502E-2"/>
                </c:manualLayout>
              </c:layout>
              <c:showVal val="1"/>
            </c:dLbl>
            <c:dLbl>
              <c:idx val="9"/>
              <c:layout>
                <c:manualLayout>
                  <c:x val="2.4584549011886867E-2"/>
                  <c:y val="0.18483848911358841"/>
                </c:manualLayout>
              </c:layout>
              <c:showVal val="1"/>
            </c:dLbl>
            <c:dLbl>
              <c:idx val="10"/>
              <c:layout>
                <c:manualLayout>
                  <c:x val="0"/>
                  <c:y val="4.5432098765432104E-2"/>
                </c:manualLayout>
              </c:layout>
              <c:showVal val="1"/>
            </c:dLbl>
            <c:dLbl>
              <c:idx val="11"/>
              <c:layout>
                <c:manualLayout>
                  <c:x val="2.9539241635210482E-2"/>
                  <c:y val="6.0968192764729673E-2"/>
                </c:manualLayout>
              </c:layout>
              <c:showVal val="1"/>
            </c:dLbl>
            <c:numFmt formatCode="\$#,##0_);\(\$#,##0\)" sourceLinked="0"/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Sheet1!$A$2:$A$13</c:f>
              <c:strCache>
                <c:ptCount val="12"/>
                <c:pt idx="0">
                  <c:v>FY03</c:v>
                </c:pt>
                <c:pt idx="1">
                  <c:v>FY04</c:v>
                </c:pt>
                <c:pt idx="2">
                  <c:v>FY05</c:v>
                </c:pt>
                <c:pt idx="3">
                  <c:v>FY06</c:v>
                </c:pt>
                <c:pt idx="4">
                  <c:v>FY07</c:v>
                </c:pt>
                <c:pt idx="5">
                  <c:v>FY08</c:v>
                </c:pt>
                <c:pt idx="6">
                  <c:v>FY09 </c:v>
                </c:pt>
                <c:pt idx="7">
                  <c:v>FY10</c:v>
                </c:pt>
                <c:pt idx="8">
                  <c:v>FY11</c:v>
                </c:pt>
                <c:pt idx="10">
                  <c:v>FY12 Budget</c:v>
                </c:pt>
                <c:pt idx="11">
                  <c:v>FY12 Projected</c:v>
                </c:pt>
              </c:strCache>
            </c:strRef>
          </c:cat>
          <c:val>
            <c:numRef>
              <c:f>Sheet1!$B$2:$B$13</c:f>
              <c:numCache>
                <c:formatCode>#,##0_);\(#,##0\)</c:formatCode>
                <c:ptCount val="12"/>
                <c:pt idx="0">
                  <c:v>496870</c:v>
                </c:pt>
                <c:pt idx="1">
                  <c:v>322673</c:v>
                </c:pt>
                <c:pt idx="2">
                  <c:v>709515</c:v>
                </c:pt>
                <c:pt idx="3">
                  <c:v>1319286</c:v>
                </c:pt>
                <c:pt idx="4">
                  <c:v>1885460</c:v>
                </c:pt>
                <c:pt idx="5">
                  <c:v>1368847</c:v>
                </c:pt>
                <c:pt idx="6">
                  <c:v>676135</c:v>
                </c:pt>
                <c:pt idx="7">
                  <c:v>160348</c:v>
                </c:pt>
                <c:pt idx="8">
                  <c:v>198420.63</c:v>
                </c:pt>
                <c:pt idx="10">
                  <c:v>140000</c:v>
                </c:pt>
                <c:pt idx="11">
                  <c:v>140000</c:v>
                </c:pt>
              </c:numCache>
            </c:numRef>
          </c:val>
          <c:shape val="cylinder"/>
        </c:ser>
        <c:dLbls>
          <c:showVal val="1"/>
        </c:dLbls>
        <c:gapDepth val="0"/>
        <c:shape val="box"/>
        <c:axId val="103972864"/>
        <c:axId val="103974400"/>
        <c:axId val="0"/>
      </c:bar3DChart>
      <c:catAx>
        <c:axId val="103972864"/>
        <c:scaling>
          <c:orientation val="minMax"/>
        </c:scaling>
        <c:axPos val="b"/>
        <c:numFmt formatCode="General" sourceLinked="1"/>
        <c:tickLblPos val="low"/>
        <c:spPr>
          <a:ln w="9525">
            <a:noFill/>
          </a:ln>
        </c:spPr>
        <c:txPr>
          <a:bodyPr rot="-3600000" vert="horz"/>
          <a:lstStyle/>
          <a:p>
            <a:pPr>
              <a:defRPr sz="115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974400"/>
        <c:crosses val="autoZero"/>
        <c:auto val="1"/>
        <c:lblAlgn val="ctr"/>
        <c:lblOffset val="100"/>
        <c:tickLblSkip val="1"/>
        <c:tickMarkSkip val="1"/>
      </c:catAx>
      <c:valAx>
        <c:axId val="10397440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\$#,##0_);\(\$#,##0\)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97286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12700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7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1"/>
  <c:chart>
    <c:view3D>
      <c:hPercent val="106"/>
      <c:depthPercent val="5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1461635907498953"/>
          <c:y val="1.256260197205079E-2"/>
          <c:w val="0.87697228424151963"/>
          <c:h val="0.77640756898630858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339966"/>
            </a:solidFill>
            <a:ln w="12700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-1.9638063169768741E-2"/>
                  <c:y val="0.19476283763742658"/>
                </c:manualLayout>
              </c:layout>
              <c:showVal val="1"/>
            </c:dLbl>
            <c:dLbl>
              <c:idx val="1"/>
              <c:layout>
                <c:manualLayout>
                  <c:x val="-9.9065211089163028E-3"/>
                  <c:y val="0.20939607414898076"/>
                </c:manualLayout>
              </c:layout>
              <c:showVal val="1"/>
            </c:dLbl>
            <c:dLbl>
              <c:idx val="2"/>
              <c:layout>
                <c:manualLayout>
                  <c:x val="-4.1971109689489979E-3"/>
                  <c:y val="0.21132121442838978"/>
                </c:manualLayout>
              </c:layout>
              <c:showVal val="1"/>
            </c:dLbl>
            <c:dLbl>
              <c:idx val="3"/>
              <c:layout>
                <c:manualLayout>
                  <c:x val="3.9571428108935592E-3"/>
                  <c:y val="0.13819916433165655"/>
                </c:manualLayout>
              </c:layout>
              <c:showVal val="1"/>
            </c:dLbl>
            <c:dLbl>
              <c:idx val="4"/>
              <c:layout>
                <c:manualLayout>
                  <c:x val="1.0703786236666011E-3"/>
                  <c:y val="4.8469389628963987E-2"/>
                </c:manualLayout>
              </c:layout>
              <c:showVal val="1"/>
            </c:dLbl>
            <c:dLbl>
              <c:idx val="5"/>
              <c:layout>
                <c:manualLayout>
                  <c:x val="7.6473441224993392E-3"/>
                  <c:y val="8.0795737473873724E-2"/>
                </c:manualLayout>
              </c:layout>
              <c:showVal val="1"/>
            </c:dLbl>
            <c:dLbl>
              <c:idx val="6"/>
              <c:layout>
                <c:manualLayout>
                  <c:x val="2.2110751026381513E-2"/>
                  <c:y val="0.15606192484123257"/>
                </c:manualLayout>
              </c:layout>
              <c:showVal val="1"/>
            </c:dLbl>
            <c:dLbl>
              <c:idx val="7"/>
              <c:layout>
                <c:manualLayout>
                  <c:x val="3.026500480622419E-2"/>
                  <c:y val="0.13590887791295875"/>
                </c:manualLayout>
              </c:layout>
              <c:showVal val="1"/>
            </c:dLbl>
            <c:dLbl>
              <c:idx val="8"/>
              <c:layout>
                <c:manualLayout>
                  <c:x val="3.2110105462027042E-2"/>
                  <c:y val="0.25639374706446932"/>
                </c:manualLayout>
              </c:layout>
              <c:showVal val="1"/>
            </c:dLbl>
            <c:dLbl>
              <c:idx val="9"/>
              <c:layout>
                <c:manualLayout>
                  <c:x val="4.3418935803889433E-2"/>
                  <c:y val="0.1246240452156719"/>
                </c:manualLayout>
              </c:layout>
              <c:showVal val="1"/>
            </c:dLbl>
            <c:dLbl>
              <c:idx val="11"/>
              <c:layout>
                <c:manualLayout>
                  <c:x val="5.4995412926102188E-2"/>
                  <c:y val="6.6599113194978535E-2"/>
                </c:manualLayout>
              </c:layout>
              <c:showVal val="1"/>
            </c:dLbl>
            <c:numFmt formatCode="\$#,##0_);\(\$#,##0\)" sourceLinked="0"/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Sheet1!$A$2:$A$13</c:f>
              <c:strCache>
                <c:ptCount val="12"/>
                <c:pt idx="0">
                  <c:v>FY03</c:v>
                </c:pt>
                <c:pt idx="1">
                  <c:v>FY04</c:v>
                </c:pt>
                <c:pt idx="2">
                  <c:v>FY05</c:v>
                </c:pt>
                <c:pt idx="3">
                  <c:v>FY06</c:v>
                </c:pt>
                <c:pt idx="4">
                  <c:v>FY07</c:v>
                </c:pt>
                <c:pt idx="5">
                  <c:v>FY08</c:v>
                </c:pt>
                <c:pt idx="6">
                  <c:v>FY09</c:v>
                </c:pt>
                <c:pt idx="7">
                  <c:v>FY10</c:v>
                </c:pt>
                <c:pt idx="8">
                  <c:v>FY11</c:v>
                </c:pt>
                <c:pt idx="10">
                  <c:v>FY12 Budget</c:v>
                </c:pt>
                <c:pt idx="11">
                  <c:v>FY12 Projected</c:v>
                </c:pt>
              </c:strCache>
            </c:strRef>
          </c:cat>
          <c:val>
            <c:numRef>
              <c:f>Sheet1!$B$2:$B$13</c:f>
              <c:numCache>
                <c:formatCode>#,##0_);\(#,##0\)</c:formatCode>
                <c:ptCount val="12"/>
                <c:pt idx="0">
                  <c:v>1923503</c:v>
                </c:pt>
                <c:pt idx="1">
                  <c:v>1648442</c:v>
                </c:pt>
                <c:pt idx="2">
                  <c:v>1394097</c:v>
                </c:pt>
                <c:pt idx="3">
                  <c:v>1487184</c:v>
                </c:pt>
                <c:pt idx="4">
                  <c:v>1401262</c:v>
                </c:pt>
                <c:pt idx="5">
                  <c:v>1280961</c:v>
                </c:pt>
                <c:pt idx="6">
                  <c:v>1154872</c:v>
                </c:pt>
                <c:pt idx="7">
                  <c:v>1131048.33</c:v>
                </c:pt>
                <c:pt idx="8">
                  <c:v>1173210</c:v>
                </c:pt>
                <c:pt idx="10">
                  <c:v>1274800</c:v>
                </c:pt>
                <c:pt idx="11">
                  <c:v>1112680</c:v>
                </c:pt>
              </c:numCache>
            </c:numRef>
          </c:val>
          <c:shape val="cylinder"/>
        </c:ser>
        <c:dLbls>
          <c:showVal val="1"/>
        </c:dLbls>
        <c:gapDepth val="0"/>
        <c:shape val="box"/>
        <c:axId val="104278272"/>
        <c:axId val="104304640"/>
        <c:axId val="0"/>
      </c:bar3DChart>
      <c:catAx>
        <c:axId val="104278272"/>
        <c:scaling>
          <c:orientation val="minMax"/>
        </c:scaling>
        <c:axPos val="b"/>
        <c:numFmt formatCode="General" sourceLinked="1"/>
        <c:tickLblPos val="low"/>
        <c:spPr>
          <a:ln w="9525">
            <a:noFill/>
          </a:ln>
        </c:spPr>
        <c:txPr>
          <a:bodyPr rot="-2880000" vert="horz"/>
          <a:lstStyle/>
          <a:p>
            <a:pPr>
              <a:defRPr sz="115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304640"/>
        <c:crosses val="autoZero"/>
        <c:auto val="1"/>
        <c:lblAlgn val="ctr"/>
        <c:lblOffset val="100"/>
        <c:tickLblSkip val="1"/>
        <c:tickMarkSkip val="1"/>
      </c:catAx>
      <c:valAx>
        <c:axId val="10430464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\$#,##0_);\(\$#,##0\)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27827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12700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7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1"/>
  <c:chart>
    <c:view3D>
      <c:hPercent val="106"/>
      <c:depthPercent val="5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167193327947344"/>
          <c:y val="9.0814425974531255E-3"/>
          <c:w val="0.88078160576931042"/>
          <c:h val="0.76036488772236677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FF00FF"/>
            </a:solidFill>
            <a:ln w="12700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-1.9638063169768741E-2"/>
                  <c:y val="0.17486213915897691"/>
                </c:manualLayout>
              </c:layout>
              <c:showVal val="1"/>
            </c:dLbl>
            <c:dLbl>
              <c:idx val="1"/>
              <c:layout>
                <c:manualLayout>
                  <c:x val="-9.9065211089163028E-3"/>
                  <c:y val="0.21838166820664467"/>
                </c:manualLayout>
              </c:layout>
              <c:showVal val="1"/>
            </c:dLbl>
            <c:dLbl>
              <c:idx val="2"/>
              <c:layout>
                <c:manualLayout>
                  <c:x val="-3.3295556100836647E-3"/>
                  <c:y val="0.23185444977506744"/>
                </c:manualLayout>
              </c:layout>
              <c:showVal val="1"/>
            </c:dLbl>
            <c:dLbl>
              <c:idx val="3"/>
              <c:layout>
                <c:manualLayout>
                  <c:x val="4.8246981697588993E-3"/>
                  <c:y val="0.13177448460155958"/>
                </c:manualLayout>
              </c:layout>
              <c:showVal val="1"/>
            </c:dLbl>
            <c:dLbl>
              <c:idx val="4"/>
              <c:layout>
                <c:manualLayout>
                  <c:x val="9.8243753875816211E-3"/>
                  <c:y val="0.26016166207031483"/>
                </c:manualLayout>
              </c:layout>
              <c:showVal val="1"/>
            </c:dLbl>
            <c:dLbl>
              <c:idx val="5"/>
              <c:layout>
                <c:manualLayout>
                  <c:x val="1.7978629167424081E-2"/>
                  <c:y val="0.19786768533089893"/>
                </c:manualLayout>
              </c:layout>
              <c:showVal val="1"/>
            </c:dLbl>
            <c:dLbl>
              <c:idx val="6"/>
              <c:layout>
                <c:manualLayout>
                  <c:x val="2.2978306385246811E-2"/>
                  <c:y val="0.33238252549489544"/>
                </c:manualLayout>
              </c:layout>
              <c:showVal val="1"/>
            </c:dLbl>
            <c:dLbl>
              <c:idx val="7"/>
              <c:layout>
                <c:manualLayout>
                  <c:x val="2.9555271884079502E-2"/>
                  <c:y val="0.28011642310222773"/>
                </c:manualLayout>
              </c:layout>
              <c:showVal val="1"/>
            </c:dLbl>
            <c:dLbl>
              <c:idx val="8"/>
              <c:layout>
                <c:manualLayout>
                  <c:x val="3.2977660820892256E-2"/>
                  <c:y val="0.31657797530426035"/>
                </c:manualLayout>
              </c:layout>
              <c:showVal val="1"/>
            </c:dLbl>
            <c:dLbl>
              <c:idx val="9"/>
              <c:layout>
                <c:manualLayout>
                  <c:x val="3.9554626319724874E-2"/>
                  <c:y val="0.19311444690241875"/>
                </c:manualLayout>
              </c:layout>
              <c:showVal val="1"/>
            </c:dLbl>
            <c:dLbl>
              <c:idx val="11"/>
              <c:layout>
                <c:manualLayout>
                  <c:x val="5.1131103441937456E-2"/>
                  <c:y val="7.793178335647917E-2"/>
                </c:manualLayout>
              </c:layout>
              <c:showVal val="1"/>
            </c:dLbl>
            <c:numFmt formatCode="\$#,##0_);\(\$#,##0\)" sourceLinked="0"/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Sheet1!$A$2:$A$13</c:f>
              <c:strCache>
                <c:ptCount val="12"/>
                <c:pt idx="0">
                  <c:v>FY03</c:v>
                </c:pt>
                <c:pt idx="1">
                  <c:v>FY04</c:v>
                </c:pt>
                <c:pt idx="2">
                  <c:v>FY05</c:v>
                </c:pt>
                <c:pt idx="3">
                  <c:v>FY06</c:v>
                </c:pt>
                <c:pt idx="4">
                  <c:v>FY07</c:v>
                </c:pt>
                <c:pt idx="5">
                  <c:v>FY08</c:v>
                </c:pt>
                <c:pt idx="6">
                  <c:v>FY09</c:v>
                </c:pt>
                <c:pt idx="7">
                  <c:v>FY10</c:v>
                </c:pt>
                <c:pt idx="8">
                  <c:v>FY11</c:v>
                </c:pt>
                <c:pt idx="10">
                  <c:v>FY12 Budget</c:v>
                </c:pt>
                <c:pt idx="11">
                  <c:v>FY12 Projected</c:v>
                </c:pt>
              </c:strCache>
            </c:strRef>
          </c:cat>
          <c:val>
            <c:numRef>
              <c:f>Sheet1!$B$2:$B$13</c:f>
              <c:numCache>
                <c:formatCode>#,##0_);\(#,##0\)</c:formatCode>
                <c:ptCount val="12"/>
                <c:pt idx="0">
                  <c:v>805667</c:v>
                </c:pt>
                <c:pt idx="1">
                  <c:v>919864</c:v>
                </c:pt>
                <c:pt idx="2">
                  <c:v>904896</c:v>
                </c:pt>
                <c:pt idx="3">
                  <c:v>887690</c:v>
                </c:pt>
                <c:pt idx="4">
                  <c:v>789210</c:v>
                </c:pt>
                <c:pt idx="5">
                  <c:v>815524</c:v>
                </c:pt>
                <c:pt idx="6">
                  <c:v>748920</c:v>
                </c:pt>
                <c:pt idx="7">
                  <c:v>676254.87</c:v>
                </c:pt>
                <c:pt idx="8">
                  <c:v>584582.03</c:v>
                </c:pt>
                <c:pt idx="10">
                  <c:v>625000</c:v>
                </c:pt>
                <c:pt idx="11">
                  <c:v>575000</c:v>
                </c:pt>
              </c:numCache>
            </c:numRef>
          </c:val>
          <c:shape val="cylinder"/>
        </c:ser>
        <c:dLbls>
          <c:showVal val="1"/>
        </c:dLbls>
        <c:gapDepth val="0"/>
        <c:shape val="box"/>
        <c:axId val="104375040"/>
        <c:axId val="104376576"/>
        <c:axId val="0"/>
      </c:bar3DChart>
      <c:catAx>
        <c:axId val="104375040"/>
        <c:scaling>
          <c:orientation val="minMax"/>
        </c:scaling>
        <c:axPos val="b"/>
        <c:numFmt formatCode="General" sourceLinked="1"/>
        <c:tickLblPos val="low"/>
        <c:spPr>
          <a:ln w="9525">
            <a:noFill/>
          </a:ln>
        </c:spPr>
        <c:txPr>
          <a:bodyPr rot="-3600000" vert="horz"/>
          <a:lstStyle/>
          <a:p>
            <a:pPr>
              <a:defRPr sz="115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376576"/>
        <c:crosses val="autoZero"/>
        <c:auto val="1"/>
        <c:lblAlgn val="ctr"/>
        <c:lblOffset val="100"/>
        <c:tickLblSkip val="1"/>
        <c:tickMarkSkip val="1"/>
      </c:catAx>
      <c:valAx>
        <c:axId val="104376576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\$#,##0_);\(\$#,##0\)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37504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12700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7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c:chart>
    <c:view3D>
      <c:hPercent val="106"/>
      <c:depthPercent val="5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167193327947344"/>
          <c:y val="9.0814425974531255E-3"/>
          <c:w val="0.88078160576931042"/>
          <c:h val="0.76036488772236677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-1.9638063169768741E-2"/>
                  <c:y val="0.17486213915897691"/>
                </c:manualLayout>
              </c:layout>
              <c:showVal val="1"/>
            </c:dLbl>
            <c:dLbl>
              <c:idx val="1"/>
              <c:layout>
                <c:manualLayout>
                  <c:x val="-9.9065211089163028E-3"/>
                  <c:y val="0.21838166820664467"/>
                </c:manualLayout>
              </c:layout>
              <c:showVal val="1"/>
            </c:dLbl>
            <c:dLbl>
              <c:idx val="2"/>
              <c:layout>
                <c:manualLayout>
                  <c:x val="1.3494622320474915E-2"/>
                  <c:y val="0.25963218139399241"/>
                </c:manualLayout>
              </c:layout>
              <c:showVal val="1"/>
            </c:dLbl>
            <c:dLbl>
              <c:idx val="3"/>
              <c:layout>
                <c:manualLayout>
                  <c:x val="4.8246981697588993E-3"/>
                  <c:y val="0.13177448460155958"/>
                </c:manualLayout>
              </c:layout>
              <c:showVal val="1"/>
            </c:dLbl>
            <c:dLbl>
              <c:idx val="4"/>
              <c:layout>
                <c:manualLayout>
                  <c:x val="9.8243753875816211E-3"/>
                  <c:y val="0.26016166207031483"/>
                </c:manualLayout>
              </c:layout>
              <c:showVal val="1"/>
            </c:dLbl>
            <c:dLbl>
              <c:idx val="5"/>
              <c:layout>
                <c:manualLayout>
                  <c:x val="1.7978629167424081E-2"/>
                  <c:y val="0.19786768533089893"/>
                </c:manualLayout>
              </c:layout>
              <c:showVal val="1"/>
            </c:dLbl>
            <c:dLbl>
              <c:idx val="6"/>
              <c:layout>
                <c:manualLayout>
                  <c:x val="2.2978306385246811E-2"/>
                  <c:y val="0.33238252549489544"/>
                </c:manualLayout>
              </c:layout>
              <c:showVal val="1"/>
            </c:dLbl>
            <c:dLbl>
              <c:idx val="7"/>
              <c:layout>
                <c:manualLayout>
                  <c:x val="3.1658345545923623E-2"/>
                  <c:y val="0.24076461796442128"/>
                </c:manualLayout>
              </c:layout>
              <c:showVal val="1"/>
            </c:dLbl>
            <c:dLbl>
              <c:idx val="8"/>
              <c:layout>
                <c:manualLayout>
                  <c:x val="3.2977660820892256E-2"/>
                  <c:y val="0.31657797530426035"/>
                </c:manualLayout>
              </c:layout>
              <c:showVal val="1"/>
            </c:dLbl>
            <c:dLbl>
              <c:idx val="9"/>
              <c:layout>
                <c:manualLayout>
                  <c:x val="3.9554626319724874E-2"/>
                  <c:y val="0.19311444690241875"/>
                </c:manualLayout>
              </c:layout>
              <c:showVal val="1"/>
            </c:dLbl>
            <c:dLbl>
              <c:idx val="10"/>
              <c:layout>
                <c:manualLayout>
                  <c:x val="0"/>
                  <c:y val="3.95061728395062E-2"/>
                </c:manualLayout>
              </c:layout>
              <c:showVal val="1"/>
            </c:dLbl>
            <c:dLbl>
              <c:idx val="11"/>
              <c:layout>
                <c:manualLayout>
                  <c:x val="5.1131092840524313E-2"/>
                  <c:y val="5.0277515310586177E-2"/>
                </c:manualLayout>
              </c:layout>
              <c:showVal val="1"/>
            </c:dLbl>
            <c:numFmt formatCode="\$#,##0_);\(\$#,##0\)" sourceLinked="0"/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Sheet1!$A$2:$A$13</c:f>
              <c:strCache>
                <c:ptCount val="12"/>
                <c:pt idx="0">
                  <c:v>FY03</c:v>
                </c:pt>
                <c:pt idx="1">
                  <c:v>FY04</c:v>
                </c:pt>
                <c:pt idx="2">
                  <c:v>FY05</c:v>
                </c:pt>
                <c:pt idx="3">
                  <c:v>FY06</c:v>
                </c:pt>
                <c:pt idx="4">
                  <c:v>FY07</c:v>
                </c:pt>
                <c:pt idx="5">
                  <c:v>FY08</c:v>
                </c:pt>
                <c:pt idx="6">
                  <c:v>FY09</c:v>
                </c:pt>
                <c:pt idx="7">
                  <c:v>FY10</c:v>
                </c:pt>
                <c:pt idx="8">
                  <c:v>FY11</c:v>
                </c:pt>
                <c:pt idx="10">
                  <c:v>FY12 Budget</c:v>
                </c:pt>
                <c:pt idx="11">
                  <c:v>FY12 Projected</c:v>
                </c:pt>
              </c:strCache>
            </c:strRef>
          </c:cat>
          <c:val>
            <c:numRef>
              <c:f>Sheet1!$B$2:$B$13</c:f>
              <c:numCache>
                <c:formatCode>#,##0_);\(#,##0\)</c:formatCode>
                <c:ptCount val="12"/>
                <c:pt idx="0">
                  <c:v>3289382</c:v>
                </c:pt>
                <c:pt idx="1">
                  <c:v>3403432</c:v>
                </c:pt>
                <c:pt idx="2">
                  <c:v>3418462</c:v>
                </c:pt>
                <c:pt idx="3">
                  <c:v>3382319</c:v>
                </c:pt>
                <c:pt idx="4">
                  <c:v>3727522</c:v>
                </c:pt>
                <c:pt idx="5">
                  <c:v>3860101</c:v>
                </c:pt>
                <c:pt idx="6">
                  <c:v>3691392</c:v>
                </c:pt>
                <c:pt idx="7">
                  <c:v>3637825</c:v>
                </c:pt>
                <c:pt idx="8">
                  <c:v>3863574</c:v>
                </c:pt>
                <c:pt idx="10">
                  <c:v>3863575</c:v>
                </c:pt>
                <c:pt idx="11">
                  <c:v>4114747.88</c:v>
                </c:pt>
              </c:numCache>
            </c:numRef>
          </c:val>
          <c:shape val="cylinder"/>
        </c:ser>
        <c:dLbls>
          <c:showVal val="1"/>
        </c:dLbls>
        <c:gapDepth val="0"/>
        <c:shape val="box"/>
        <c:axId val="103926784"/>
        <c:axId val="103936768"/>
        <c:axId val="0"/>
      </c:bar3DChart>
      <c:catAx>
        <c:axId val="103926784"/>
        <c:scaling>
          <c:orientation val="minMax"/>
        </c:scaling>
        <c:axPos val="b"/>
        <c:numFmt formatCode="General" sourceLinked="1"/>
        <c:tickLblPos val="low"/>
        <c:spPr>
          <a:ln w="9525">
            <a:noFill/>
          </a:ln>
        </c:spPr>
        <c:txPr>
          <a:bodyPr rot="-3600000" vert="horz"/>
          <a:lstStyle/>
          <a:p>
            <a:pPr>
              <a:defRPr sz="115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936768"/>
        <c:crosses val="autoZero"/>
        <c:auto val="1"/>
        <c:lblAlgn val="ctr"/>
        <c:lblOffset val="100"/>
        <c:tickLblSkip val="1"/>
        <c:tickMarkSkip val="1"/>
      </c:catAx>
      <c:valAx>
        <c:axId val="103936768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\$#,##0_);\(\$#,##0\)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92678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12700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7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c:chart>
    <c:view3D>
      <c:hPercent val="106"/>
      <c:depthPercent val="5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2816455696202531"/>
          <c:y val="2.0936248100566414E-2"/>
          <c:w val="0.86550632911392356"/>
          <c:h val="0.766044094488191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1"/>
          <c:dLbls>
            <c:dLbl>
              <c:idx val="1"/>
              <c:layout>
                <c:manualLayout>
                  <c:x val="3.0336556031761897E-3"/>
                  <c:y val="3.0948118479512874E-2"/>
                </c:manualLayout>
              </c:layout>
              <c:showVal val="1"/>
            </c:dLbl>
            <c:dLbl>
              <c:idx val="3"/>
              <c:layout>
                <c:manualLayout>
                  <c:x val="1.7800259144822125E-2"/>
                  <c:y val="3.3271531018597214E-2"/>
                </c:manualLayout>
              </c:layout>
              <c:showVal val="1"/>
            </c:dLbl>
            <c:dLbl>
              <c:idx val="4"/>
              <c:layout>
                <c:manualLayout>
                  <c:x val="3.3886341738928252E-2"/>
                  <c:y val="2.4678996296458755E-2"/>
                </c:manualLayout>
              </c:layout>
              <c:showVal val="1"/>
            </c:dLbl>
            <c:dLbl>
              <c:idx val="5"/>
              <c:layout>
                <c:manualLayout>
                  <c:x val="2.7820359480381539E-2"/>
                  <c:y val="2.2014765552302491E-2"/>
                </c:manualLayout>
              </c:layout>
              <c:showVal val="1"/>
            </c:dLbl>
            <c:dLbl>
              <c:idx val="6"/>
              <c:layout>
                <c:manualLayout>
                  <c:x val="1.2260706335758743E-2"/>
                  <c:y val="3.3982767372464653E-2"/>
                </c:manualLayout>
              </c:layout>
              <c:showVal val="1"/>
            </c:dLbl>
            <c:dLbl>
              <c:idx val="7"/>
              <c:layout>
                <c:manualLayout>
                  <c:x val="2.3599621249875503E-2"/>
                  <c:y val="3.1670618020515004E-2"/>
                </c:manualLayout>
              </c:layout>
              <c:showVal val="1"/>
            </c:dLbl>
            <c:dLbl>
              <c:idx val="8"/>
              <c:layout>
                <c:manualLayout>
                  <c:x val="3.0191866839429999E-2"/>
                  <c:y val="5.8138716510592867E-2"/>
                </c:manualLayout>
              </c:layout>
              <c:showVal val="1"/>
            </c:dLbl>
            <c:dLbl>
              <c:idx val="9"/>
              <c:layout>
                <c:manualLayout>
                  <c:x val="3.8366557028472796E-2"/>
                  <c:y val="7.137616550917697E-2"/>
                </c:manualLayout>
              </c:layout>
              <c:showVal val="1"/>
            </c:dLbl>
            <c:numFmt formatCode="\$#,##0_);\(\$#,##0\)" sourceLinked="0"/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Sheet1!$A$2:$A$11</c:f>
              <c:strCache>
                <c:ptCount val="10"/>
                <c:pt idx="0">
                  <c:v>FY03 Actual</c:v>
                </c:pt>
                <c:pt idx="1">
                  <c:v>FY04 Actual</c:v>
                </c:pt>
                <c:pt idx="2">
                  <c:v>FY05 Actual</c:v>
                </c:pt>
                <c:pt idx="3">
                  <c:v>FY06 Actual</c:v>
                </c:pt>
                <c:pt idx="4">
                  <c:v>FY07 Actual</c:v>
                </c:pt>
                <c:pt idx="5">
                  <c:v>FY08 Actual</c:v>
                </c:pt>
                <c:pt idx="6">
                  <c:v>FY09 Actual</c:v>
                </c:pt>
                <c:pt idx="7">
                  <c:v>FY10 Actual</c:v>
                </c:pt>
                <c:pt idx="8">
                  <c:v>FY11 Unaudited</c:v>
                </c:pt>
                <c:pt idx="9">
                  <c:v>FY12 Projected</c:v>
                </c:pt>
              </c:strCache>
            </c:strRef>
          </c:cat>
          <c:val>
            <c:numRef>
              <c:f>Sheet1!$B$2:$B$11</c:f>
              <c:numCache>
                <c:formatCode>#,##0_);\(#,##0\)</c:formatCode>
                <c:ptCount val="10"/>
                <c:pt idx="0">
                  <c:v>6372309</c:v>
                </c:pt>
                <c:pt idx="1">
                  <c:v>5488379</c:v>
                </c:pt>
                <c:pt idx="2">
                  <c:v>4637761</c:v>
                </c:pt>
                <c:pt idx="3">
                  <c:v>5479818</c:v>
                </c:pt>
                <c:pt idx="4">
                  <c:v>5306330</c:v>
                </c:pt>
                <c:pt idx="5">
                  <c:v>5590875</c:v>
                </c:pt>
                <c:pt idx="6">
                  <c:v>5857816</c:v>
                </c:pt>
                <c:pt idx="7" formatCode="_(* #,##0_);_(* \(#,##0\);_(* &quot;-&quot;_);_(@_)">
                  <c:v>7612122</c:v>
                </c:pt>
                <c:pt idx="8">
                  <c:v>9349211</c:v>
                </c:pt>
                <c:pt idx="9">
                  <c:v>9349211</c:v>
                </c:pt>
              </c:numCache>
            </c:numRef>
          </c:val>
          <c:shape val="cylinder"/>
        </c:ser>
        <c:dLbls>
          <c:showVal val="1"/>
        </c:dLbls>
        <c:gapDepth val="0"/>
        <c:shape val="box"/>
        <c:axId val="104536320"/>
        <c:axId val="104546304"/>
        <c:axId val="0"/>
      </c:bar3DChart>
      <c:catAx>
        <c:axId val="104536320"/>
        <c:scaling>
          <c:orientation val="minMax"/>
        </c:scaling>
        <c:axPos val="b"/>
        <c:numFmt formatCode="General" sourceLinked="1"/>
        <c:tickLblPos val="low"/>
        <c:spPr>
          <a:ln w="9525">
            <a:noFill/>
          </a:ln>
        </c:spPr>
        <c:txPr>
          <a:bodyPr rot="-3600000" vert="horz"/>
          <a:lstStyle/>
          <a:p>
            <a:pPr>
              <a:defRPr sz="115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546304"/>
        <c:crosses val="autoZero"/>
        <c:auto val="1"/>
        <c:lblAlgn val="ctr"/>
        <c:lblOffset val="100"/>
        <c:tickLblSkip val="1"/>
        <c:tickMarkSkip val="1"/>
      </c:catAx>
      <c:valAx>
        <c:axId val="10454630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\$#,##0_);\(\$#,##0\)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53632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12700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6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0.01258</cdr:x>
      <cdr:y>0.02857</cdr:y>
    </cdr:from>
    <cdr:to>
      <cdr:x>0.43236</cdr:x>
      <cdr:y>0.07438</cdr:y>
    </cdr:to>
    <cdr:sp macro="" textlink="">
      <cdr:nvSpPr>
        <cdr:cNvPr id="3073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6200" y="152400"/>
          <a:ext cx="2542986" cy="24435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7432" rIns="18288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150" b="1" i="0" u="none" strike="noStrike" baseline="0" dirty="0">
              <a:solidFill>
                <a:srgbClr val="000000"/>
              </a:solidFill>
              <a:latin typeface="Arial"/>
              <a:cs typeface="Arial"/>
            </a:rPr>
            <a:t>COUNTY </a:t>
          </a:r>
          <a:r>
            <a:rPr lang="en-US" sz="800" b="1" i="1" u="none" strike="noStrike" baseline="0" dirty="0">
              <a:solidFill>
                <a:srgbClr val="000000"/>
              </a:solidFill>
              <a:latin typeface="Arial"/>
              <a:cs typeface="Arial"/>
            </a:rPr>
            <a:t>(population size ranking in brackets)</a:t>
          </a:r>
          <a:r>
            <a:rPr lang="en-US" sz="1625" b="0" i="1" u="none" strike="noStrike" baseline="0" dirty="0">
              <a:solidFill>
                <a:srgbClr val="000000"/>
              </a:solidFill>
              <a:latin typeface="Arial"/>
              <a:cs typeface="Arial"/>
            </a:rPr>
            <a:t> </a:t>
          </a:r>
        </a:p>
      </cdr:txBody>
    </cdr:sp>
  </cdr:relSizeAnchor>
  <cdr:relSizeAnchor xmlns:cdr="http://schemas.openxmlformats.org/drawingml/2006/chartDrawing">
    <cdr:from>
      <cdr:x>0.61635</cdr:x>
      <cdr:y>0.92857</cdr:y>
    </cdr:from>
    <cdr:to>
      <cdr:x>0.9457</cdr:x>
      <cdr:y>0.96351</cdr:y>
    </cdr:to>
    <cdr:sp macro="" textlink="">
      <cdr:nvSpPr>
        <cdr:cNvPr id="3074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733800" y="4953000"/>
          <a:ext cx="1995169" cy="18637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7432" rIns="18288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150" b="1" i="0" u="none" strike="noStrike" baseline="0" dirty="0">
              <a:solidFill>
                <a:srgbClr val="000000"/>
              </a:solidFill>
              <a:latin typeface="Arial"/>
              <a:cs typeface="Arial"/>
            </a:rPr>
            <a:t>URBAN AREAS LEVY RATE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0.02201</cdr:x>
      <cdr:y>0.01538</cdr:y>
    </cdr:from>
    <cdr:to>
      <cdr:x>0.44179</cdr:x>
      <cdr:y>0.06119</cdr:y>
    </cdr:to>
    <cdr:sp macro="" textlink="">
      <cdr:nvSpPr>
        <cdr:cNvPr id="3073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33350" y="76200"/>
          <a:ext cx="2542986" cy="22689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7432" rIns="18288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150" b="1" i="0" u="none" strike="noStrike" baseline="0" dirty="0">
              <a:solidFill>
                <a:srgbClr val="000000"/>
              </a:solidFill>
              <a:latin typeface="Arial"/>
              <a:cs typeface="Arial"/>
            </a:rPr>
            <a:t>COUNTY </a:t>
          </a:r>
          <a:r>
            <a:rPr lang="en-US" sz="800" b="1" i="1" u="none" strike="noStrike" baseline="0" dirty="0">
              <a:solidFill>
                <a:srgbClr val="000000"/>
              </a:solidFill>
              <a:latin typeface="Arial"/>
              <a:cs typeface="Arial"/>
            </a:rPr>
            <a:t>(population size ranking in brackets)</a:t>
          </a:r>
          <a:r>
            <a:rPr lang="en-US" sz="1625" b="0" i="1" u="none" strike="noStrike" baseline="0" dirty="0">
              <a:solidFill>
                <a:srgbClr val="000000"/>
              </a:solidFill>
              <a:latin typeface="Arial"/>
              <a:cs typeface="Arial"/>
            </a:rPr>
            <a:t> </a:t>
          </a:r>
        </a:p>
      </cdr:txBody>
    </cdr:sp>
  </cdr:relSizeAnchor>
  <cdr:relSizeAnchor xmlns:cdr="http://schemas.openxmlformats.org/drawingml/2006/chartDrawing">
    <cdr:from>
      <cdr:x>0.58805</cdr:x>
      <cdr:y>0.92308</cdr:y>
    </cdr:from>
    <cdr:to>
      <cdr:x>0.9147</cdr:x>
      <cdr:y>0.95802</cdr:y>
    </cdr:to>
    <cdr:sp macro="" textlink="">
      <cdr:nvSpPr>
        <cdr:cNvPr id="3074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562350" y="4572000"/>
          <a:ext cx="1978813" cy="17305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7432" rIns="18288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150" b="1" i="0" u="none" strike="noStrike" baseline="0" dirty="0">
              <a:solidFill>
                <a:srgbClr val="000000"/>
              </a:solidFill>
              <a:latin typeface="Arial"/>
              <a:cs typeface="Arial"/>
            </a:rPr>
            <a:t>RURAL AREAS LEVY RATE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0.02201</cdr:x>
      <cdr:y>0.01515</cdr:y>
    </cdr:from>
    <cdr:to>
      <cdr:x>0.44179</cdr:x>
      <cdr:y>0.06096</cdr:y>
    </cdr:to>
    <cdr:sp macro="" textlink="">
      <cdr:nvSpPr>
        <cdr:cNvPr id="3073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33350" y="76200"/>
          <a:ext cx="2542985" cy="23038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7432" rIns="18288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150" b="1" i="0" u="none" strike="noStrike" baseline="0" dirty="0">
              <a:solidFill>
                <a:srgbClr val="000000"/>
              </a:solidFill>
              <a:latin typeface="Arial"/>
              <a:cs typeface="Arial"/>
            </a:rPr>
            <a:t>COUNTY </a:t>
          </a:r>
          <a:r>
            <a:rPr lang="en-US" sz="800" b="1" i="1" u="none" strike="noStrike" baseline="0" dirty="0">
              <a:solidFill>
                <a:srgbClr val="000000"/>
              </a:solidFill>
              <a:latin typeface="Arial"/>
              <a:cs typeface="Arial"/>
            </a:rPr>
            <a:t>(population size ranking in brackets)</a:t>
          </a:r>
          <a:r>
            <a:rPr lang="en-US" sz="1625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 </a:t>
          </a:r>
        </a:p>
      </cdr:txBody>
    </cdr:sp>
  </cdr:relSizeAnchor>
  <cdr:relSizeAnchor xmlns:cdr="http://schemas.openxmlformats.org/drawingml/2006/chartDrawing">
    <cdr:from>
      <cdr:x>0.37421</cdr:x>
      <cdr:y>0.92424</cdr:y>
    </cdr:from>
    <cdr:to>
      <cdr:x>0.94701</cdr:x>
      <cdr:y>0.95918</cdr:y>
    </cdr:to>
    <cdr:sp macro="" textlink="">
      <cdr:nvSpPr>
        <cdr:cNvPr id="3074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266950" y="4648200"/>
          <a:ext cx="3469965" cy="17572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7432" rIns="18288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150" b="1" i="0" u="none" strike="noStrike" baseline="0" dirty="0">
              <a:solidFill>
                <a:srgbClr val="000000"/>
              </a:solidFill>
              <a:latin typeface="Arial"/>
              <a:cs typeface="Arial"/>
            </a:rPr>
            <a:t>COUNTY PROPERTY TAX AMOUNT PER CAPITA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0.03086</cdr:x>
      <cdr:y>0.01408</cdr:y>
    </cdr:from>
    <cdr:to>
      <cdr:x>0.40042</cdr:x>
      <cdr:y>0.06031</cdr:y>
    </cdr:to>
    <cdr:sp macro="" textlink="">
      <cdr:nvSpPr>
        <cdr:cNvPr id="3073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0500" y="76201"/>
          <a:ext cx="2280998" cy="25011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7432" rIns="18288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150" b="1" i="0" u="none" strike="noStrike" baseline="0" dirty="0">
              <a:solidFill>
                <a:srgbClr val="000000"/>
              </a:solidFill>
              <a:latin typeface="Arial"/>
              <a:cs typeface="Arial"/>
            </a:rPr>
            <a:t>COUNTY </a:t>
          </a:r>
          <a:r>
            <a:rPr lang="en-US" sz="800" b="1" i="1" u="none" strike="noStrike" baseline="0" dirty="0">
              <a:solidFill>
                <a:srgbClr val="000000"/>
              </a:solidFill>
              <a:latin typeface="Arial"/>
              <a:cs typeface="Arial"/>
            </a:rPr>
            <a:t>(per capita ranking in brackets)</a:t>
          </a:r>
          <a:r>
            <a:rPr lang="en-US" sz="1625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 </a:t>
          </a:r>
        </a:p>
      </cdr:txBody>
    </cdr:sp>
  </cdr:relSizeAnchor>
  <cdr:relSizeAnchor xmlns:cdr="http://schemas.openxmlformats.org/drawingml/2006/chartDrawing">
    <cdr:from>
      <cdr:x>0.40123</cdr:x>
      <cdr:y>0.94366</cdr:y>
    </cdr:from>
    <cdr:to>
      <cdr:x>0.96007</cdr:x>
      <cdr:y>0.97912</cdr:y>
    </cdr:to>
    <cdr:sp macro="" textlink="">
      <cdr:nvSpPr>
        <cdr:cNvPr id="3074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76500" y="5105401"/>
          <a:ext cx="3449272" cy="19184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7432" rIns="18288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150" b="1" i="0" u="none" strike="noStrike" baseline="0" dirty="0">
              <a:solidFill>
                <a:srgbClr val="000000"/>
              </a:solidFill>
              <a:latin typeface="Arial"/>
              <a:cs typeface="Arial"/>
            </a:rPr>
            <a:t>COUNTY PROPERTY TAX AMOUNT PER CAPITA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B5930-DE6B-4045-A9C7-C295EC93E4F1}" type="datetimeFigureOut">
              <a:rPr lang="en-US"/>
              <a:pPr>
                <a:defRPr/>
              </a:pPr>
              <a:t>10/28/2011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14209-4F9D-44DF-9589-AB6AED8226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5A205-AFE1-4115-AF6D-0CE682C68A03}" type="datetimeFigureOut">
              <a:rPr lang="en-US"/>
              <a:pPr>
                <a:defRPr/>
              </a:pPr>
              <a:t>10/28/2011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16ACE-37FE-4BD4-A0BF-9AFA5F0A63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F5F7F-8D80-4A63-83A8-56467CDF9F30}" type="datetimeFigureOut">
              <a:rPr lang="en-US"/>
              <a:pPr>
                <a:defRPr/>
              </a:pPr>
              <a:t>10/28/2011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44081-4BA7-4860-A133-E6151F6C29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3F62B-8B87-4462-848A-0E829B394C81}" type="datetimeFigureOut">
              <a:rPr lang="en-US"/>
              <a:pPr>
                <a:defRPr/>
              </a:pPr>
              <a:t>10/28/2011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8F314-A23E-487A-9D92-756B236476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EF329-785F-4D76-905C-D784137D8EB7}" type="datetimeFigureOut">
              <a:rPr lang="en-US"/>
              <a:pPr>
                <a:defRPr/>
              </a:pPr>
              <a:t>10/28/2011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5362B-9363-4601-807D-328F57D500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DE1AF-757C-47CF-8827-14A8E53202EF}" type="datetimeFigureOut">
              <a:rPr lang="en-US"/>
              <a:pPr>
                <a:defRPr/>
              </a:pPr>
              <a:t>10/28/2011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3CDE6-75D8-446E-AD6B-56005D81F9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2E419-C4BA-47DB-8B85-D5B0B1B8C9A3}" type="datetimeFigureOut">
              <a:rPr lang="en-US"/>
              <a:pPr>
                <a:defRPr/>
              </a:pPr>
              <a:t>10/28/2011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1C840-0E0B-4B3B-B255-9208906D10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DC91C-6473-4CD5-9EAC-50BE88688B4E}" type="datetimeFigureOut">
              <a:rPr lang="en-US"/>
              <a:pPr>
                <a:defRPr/>
              </a:pPr>
              <a:t>10/28/2011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792D9-CAA1-4534-A9CA-2440D49D18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94FF6-CBC5-4B55-9303-23265E941E18}" type="datetimeFigureOut">
              <a:rPr lang="en-US"/>
              <a:pPr>
                <a:defRPr/>
              </a:pPr>
              <a:t>10/28/2011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0276F-D0BA-4A65-873B-A272966A70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003F3-DA63-4B68-BFF3-0F92D72150AF}" type="datetimeFigureOut">
              <a:rPr lang="en-US"/>
              <a:pPr>
                <a:defRPr/>
              </a:pPr>
              <a:t>10/28/2011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A8D3C-09A8-483C-AE4C-FC47F294D8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9F905-C15F-4692-AA49-A909F17F11F9}" type="datetimeFigureOut">
              <a:rPr lang="en-US"/>
              <a:pPr>
                <a:defRPr/>
              </a:pPr>
              <a:t>10/28/2011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F97D5-025C-427B-9543-B98EEB2F3F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C1B9116-3006-4948-AFAD-CA7EC2071C95}" type="datetimeFigureOut">
              <a:rPr lang="en-US"/>
              <a:pPr>
                <a:defRPr/>
              </a:pPr>
              <a:t>10/28/2011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6583D06-7523-4429-A296-62A08D162F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09600" y="2514600"/>
            <a:ext cx="7772400" cy="1470025"/>
          </a:xfrm>
        </p:spPr>
        <p:txBody>
          <a:bodyPr/>
          <a:lstStyle/>
          <a:p>
            <a:pPr eaLnBrk="1" hangingPunct="1"/>
            <a:r>
              <a:rPr lang="en-US" dirty="0" smtClean="0"/>
              <a:t>FY13 Budget Orientation with Departments and Authorized Agencies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962400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b="1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October 28, 2011</a:t>
            </a:r>
          </a:p>
        </p:txBody>
      </p:sp>
      <p:pic>
        <p:nvPicPr>
          <p:cNvPr id="2052" name="Picture 5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5791200"/>
            <a:ext cx="609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image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8600"/>
            <a:ext cx="2339975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371600" y="152400"/>
          <a:ext cx="6096000" cy="4191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3657600"/>
                <a:gridCol w="609600"/>
                <a:gridCol w="609600"/>
              </a:tblGrid>
              <a:tr h="2571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SALES TAX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TEN YEAR COMPARISON and FY12 BUDGET AMOUNT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981200" y="6248400"/>
          <a:ext cx="5486400" cy="323850"/>
        </p:xfrm>
        <a:graphic>
          <a:graphicData uri="http://schemas.openxmlformats.org/drawingml/2006/table">
            <a:tbl>
              <a:tblPr/>
              <a:tblGrid>
                <a:gridCol w="4876800"/>
                <a:gridCol w="609600"/>
              </a:tblGrid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Sales Tax is used for property tax relief.  This revenue source is different from others, as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we expect an increase for FY12, the highest level for this revenue in 10 years.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1552575" y="685801"/>
          <a:ext cx="603885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228600"/>
          <a:ext cx="6096000" cy="4191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3657600"/>
                <a:gridCol w="609600"/>
                <a:gridCol w="609600"/>
              </a:tblGrid>
              <a:tr h="2571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GENERAL FUND </a:t>
                      </a:r>
                      <a:r>
                        <a:rPr lang="en-US" sz="1600" b="1" i="0" u="none" strike="noStrike" dirty="0" smtClean="0">
                          <a:latin typeface="Arial"/>
                        </a:rPr>
                        <a:t>UNASSIGNED </a:t>
                      </a:r>
                      <a:r>
                        <a:rPr lang="en-US" sz="1600" b="1" i="0" u="none" strike="noStrike" dirty="0">
                          <a:latin typeface="Arial"/>
                        </a:rPr>
                        <a:t>ENDING FUND BALANCE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TEN YEAR COMPARISON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905000" y="6400800"/>
          <a:ext cx="5486400" cy="323850"/>
        </p:xfrm>
        <a:graphic>
          <a:graphicData uri="http://schemas.openxmlformats.org/drawingml/2006/table">
            <a:tbl>
              <a:tblPr/>
              <a:tblGrid>
                <a:gridCol w="3657600"/>
                <a:gridCol w="609600"/>
                <a:gridCol w="609600"/>
                <a:gridCol w="609600"/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We project that we will end FY11 with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18.6% 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fund balance.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The Board's Financial Management Policy requires a </a:t>
                      </a:r>
                      <a:r>
                        <a:rPr lang="en-US" sz="1000" b="1" i="0" u="sng" strike="noStrike" dirty="0">
                          <a:latin typeface="Arial"/>
                        </a:rPr>
                        <a:t>15% </a:t>
                      </a:r>
                      <a:r>
                        <a:rPr lang="en-US" sz="1000" b="1" i="0" u="sng" strike="noStrike" dirty="0" smtClean="0">
                          <a:latin typeface="Arial"/>
                        </a:rPr>
                        <a:t>minimum</a:t>
                      </a:r>
                      <a:r>
                        <a:rPr lang="en-US" sz="1000" b="1" i="0" u="none" strike="noStrike" baseline="0" dirty="0" smtClean="0">
                          <a:latin typeface="Arial"/>
                        </a:rPr>
                        <a:t>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General 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Fund balance.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1600200" y="685800"/>
          <a:ext cx="59817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FY13 Revenue Outlook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229600" cy="5562600"/>
          </a:xfrm>
        </p:spPr>
        <p:txBody>
          <a:bodyPr/>
          <a:lstStyle/>
          <a:p>
            <a:pPr eaLnBrk="1" hangingPunct="1"/>
            <a:r>
              <a:rPr lang="en-US" sz="2800" u="sng" dirty="0" smtClean="0"/>
              <a:t>General Fund Balance 18.6% -   $9,349,211</a:t>
            </a:r>
          </a:p>
          <a:p>
            <a:pPr eaLnBrk="1" hangingPunct="1">
              <a:buNone/>
            </a:pPr>
            <a:r>
              <a:rPr lang="en-US" sz="2800" dirty="0" smtClean="0"/>
              <a:t>	</a:t>
            </a:r>
            <a:r>
              <a:rPr lang="en-US" sz="2800" dirty="0" smtClean="0"/>
              <a:t>	Sufficient fund balance for FY13</a:t>
            </a:r>
          </a:p>
          <a:p>
            <a:pPr eaLnBrk="1" hangingPunct="1">
              <a:buNone/>
            </a:pPr>
            <a:endParaRPr lang="en-US" sz="2800" u="sng" dirty="0" smtClean="0"/>
          </a:p>
          <a:p>
            <a:pPr eaLnBrk="1" hangingPunct="1"/>
            <a:r>
              <a:rPr lang="en-US" sz="2800" u="sng" dirty="0" smtClean="0"/>
              <a:t>FY13 </a:t>
            </a:r>
            <a:r>
              <a:rPr lang="en-US" sz="2800" u="sng" dirty="0" smtClean="0"/>
              <a:t>Property Tax Projection </a:t>
            </a:r>
          </a:p>
          <a:p>
            <a:pPr eaLnBrk="1" hangingPunct="1">
              <a:buNone/>
            </a:pPr>
            <a:r>
              <a:rPr lang="en-US" sz="2800" dirty="0" smtClean="0"/>
              <a:t>	</a:t>
            </a:r>
            <a:r>
              <a:rPr lang="en-US" sz="2800" dirty="0" smtClean="0"/>
              <a:t> </a:t>
            </a:r>
            <a:r>
              <a:rPr lang="en-US" sz="2800" dirty="0" smtClean="0"/>
              <a:t>Residential Rollback 50.7518% up 2.22%</a:t>
            </a:r>
          </a:p>
          <a:p>
            <a:pPr eaLnBrk="1" hangingPunct="1">
              <a:buNone/>
            </a:pPr>
            <a:r>
              <a:rPr lang="en-US" sz="2800" dirty="0" smtClean="0"/>
              <a:t>	 </a:t>
            </a:r>
            <a:r>
              <a:rPr lang="en-US" sz="2800" dirty="0" smtClean="0"/>
              <a:t>Agricultural Rollback 57.5411% down 11.47%</a:t>
            </a:r>
            <a:endParaRPr lang="en-US" sz="2800" dirty="0" smtClean="0"/>
          </a:p>
          <a:p>
            <a:pPr eaLnBrk="1" hangingPunct="1">
              <a:buNone/>
            </a:pPr>
            <a:r>
              <a:rPr lang="en-US" sz="2800" dirty="0" smtClean="0"/>
              <a:t>	</a:t>
            </a:r>
            <a:r>
              <a:rPr lang="en-US" sz="2800" dirty="0" smtClean="0"/>
              <a:t>1.7% or</a:t>
            </a:r>
            <a:r>
              <a:rPr lang="en-US" sz="2800" dirty="0" smtClean="0"/>
              <a:t> </a:t>
            </a:r>
            <a:r>
              <a:rPr lang="en-US" sz="2800" dirty="0" smtClean="0"/>
              <a:t>$1,400,000 (growth &amp; roll back)</a:t>
            </a:r>
          </a:p>
          <a:p>
            <a:pPr lvl="4" eaLnBrk="1" hangingPunct="1">
              <a:buFont typeface="Arial" pitchFamily="34" charset="0"/>
              <a:buNone/>
            </a:pPr>
            <a:r>
              <a:rPr lang="en-US" sz="2800" dirty="0" smtClean="0"/>
              <a:t>		</a:t>
            </a:r>
          </a:p>
          <a:p>
            <a:pPr lvl="4" eaLnBrk="1" hangingPunct="1">
              <a:buFont typeface="Arial" pitchFamily="34" charset="0"/>
              <a:buNone/>
            </a:pPr>
            <a:r>
              <a:rPr lang="en-US" sz="2800" dirty="0" smtClean="0"/>
              <a:t>	</a:t>
            </a:r>
          </a:p>
          <a:p>
            <a:pPr eaLnBrk="1" hangingPunct="1">
              <a:buFont typeface="Arial" pitchFamily="34" charset="0"/>
              <a:buNone/>
            </a:pPr>
            <a:endParaRPr lang="en-US" dirty="0" smtClean="0"/>
          </a:p>
        </p:txBody>
      </p:sp>
      <p:pic>
        <p:nvPicPr>
          <p:cNvPr id="4" name="Picture 5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5791200"/>
            <a:ext cx="609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FY13 Preparation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b="1" dirty="0" smtClean="0"/>
              <a:t>Maintain Health/Dental Insurance Fund Balance</a:t>
            </a:r>
          </a:p>
          <a:p>
            <a:pPr eaLnBrk="1" hangingPunct="1">
              <a:buNone/>
              <a:defRPr/>
            </a:pPr>
            <a:r>
              <a:rPr lang="en-US" sz="2000" b="1" dirty="0" smtClean="0"/>
              <a:t>	</a:t>
            </a:r>
            <a:r>
              <a:rPr lang="en-US" sz="2000" dirty="0" smtClean="0"/>
              <a:t>fund balance 6/30/11 -  $1,388,932</a:t>
            </a:r>
            <a:endParaRPr lang="en-US" sz="2000" b="1" dirty="0" smtClean="0"/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000" b="1" dirty="0" smtClean="0"/>
              <a:t>Property </a:t>
            </a:r>
            <a:r>
              <a:rPr lang="en-US" sz="2000" b="1" dirty="0" smtClean="0"/>
              <a:t>tax transfer to capital fund ($1,225,000)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000" b="1" dirty="0" smtClean="0"/>
              <a:t>Departmental Budgets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000" dirty="0" smtClean="0"/>
              <a:t>Non-Personnel (budget 0% growth from FY12 )</a:t>
            </a:r>
          </a:p>
          <a:p>
            <a:pPr marL="514350" indent="-514350" eaLnBrk="1" hangingPunct="1">
              <a:buNone/>
              <a:defRPr/>
            </a:pPr>
            <a:r>
              <a:rPr lang="en-US" sz="2000" dirty="0" smtClean="0"/>
              <a:t>	</a:t>
            </a:r>
            <a:r>
              <a:rPr lang="en-US" sz="2000" dirty="0" smtClean="0"/>
              <a:t>( </a:t>
            </a:r>
            <a:r>
              <a:rPr lang="en-US" sz="2000" dirty="0" smtClean="0"/>
              <a:t>1.3% </a:t>
            </a:r>
            <a:r>
              <a:rPr lang="en-US" sz="2000" dirty="0" smtClean="0"/>
              <a:t>inflation projection Midwest CPI)</a:t>
            </a:r>
            <a:endParaRPr lang="en-US" sz="2000" dirty="0" smtClean="0"/>
          </a:p>
          <a:p>
            <a:pPr marL="514350" indent="-514350" eaLnBrk="1" hangingPunct="1">
              <a:buNone/>
              <a:defRPr/>
            </a:pPr>
            <a:r>
              <a:rPr lang="en-US" sz="2000" dirty="0" smtClean="0"/>
              <a:t>2.	Adjust non-general fund budgets to expected revenues </a:t>
            </a:r>
          </a:p>
          <a:p>
            <a:pPr marL="514350" indent="-514350" eaLnBrk="1" hangingPunct="1">
              <a:buFont typeface="Arial" pitchFamily="34" charset="0"/>
              <a:buNone/>
              <a:defRPr/>
            </a:pPr>
            <a:r>
              <a:rPr lang="en-US" sz="2000" dirty="0" smtClean="0"/>
              <a:t>	(i.e. Secondary Roads, MHDD)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000" b="1" dirty="0" smtClean="0"/>
              <a:t>Authorized Agencies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000" dirty="0" smtClean="0"/>
              <a:t>	Require FY13 Budgets at 0% growth</a:t>
            </a:r>
          </a:p>
          <a:p>
            <a:pPr marL="514350" indent="-514350" eaLnBrk="1" hangingPunct="1">
              <a:buFont typeface="Arial" charset="0"/>
              <a:buNone/>
              <a:defRPr/>
            </a:pPr>
            <a:endParaRPr lang="en-US" sz="2400" dirty="0" smtClean="0"/>
          </a:p>
          <a:p>
            <a:pPr marL="514350" indent="-514350" eaLnBrk="1" hangingPunct="1">
              <a:buFont typeface="+mj-lt"/>
              <a:buAutoNum type="arabicPeriod"/>
              <a:defRPr/>
            </a:pPr>
            <a:endParaRPr lang="en-US" sz="2400" dirty="0" smtClean="0"/>
          </a:p>
        </p:txBody>
      </p:sp>
      <p:pic>
        <p:nvPicPr>
          <p:cNvPr id="4" name="Picture 5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5791200"/>
            <a:ext cx="609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FY13 Budget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US" sz="2000" dirty="0" smtClean="0"/>
              <a:t>Operating Budget</a:t>
            </a:r>
          </a:p>
          <a:p>
            <a:pPr lvl="1">
              <a:buNone/>
            </a:pPr>
            <a:r>
              <a:rPr lang="en-US" sz="2000" dirty="0" smtClean="0"/>
              <a:t>		IPERS increase</a:t>
            </a:r>
          </a:p>
          <a:p>
            <a:pPr lvl="1">
              <a:buNone/>
            </a:pPr>
            <a:r>
              <a:rPr lang="en-US" sz="2000" dirty="0" smtClean="0"/>
              <a:t>		Negotiations</a:t>
            </a:r>
          </a:p>
          <a:p>
            <a:pPr lvl="1">
              <a:buNone/>
            </a:pPr>
            <a:r>
              <a:rPr lang="en-US" sz="2000" dirty="0" smtClean="0"/>
              <a:t>		</a:t>
            </a:r>
            <a:r>
              <a:rPr lang="en-US" sz="2000" dirty="0" smtClean="0"/>
              <a:t>Presidential Election expense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/>
              <a:t>Capital Budget </a:t>
            </a:r>
          </a:p>
          <a:p>
            <a:pPr lvl="1">
              <a:buNone/>
            </a:pPr>
            <a:r>
              <a:rPr lang="en-US" sz="2000" dirty="0" smtClean="0"/>
              <a:t>	IT Master Plan Funding </a:t>
            </a:r>
          </a:p>
          <a:p>
            <a:pPr lvl="1">
              <a:buNone/>
            </a:pPr>
            <a:r>
              <a:rPr lang="en-US" sz="2000" dirty="0" smtClean="0"/>
              <a:t>	Life Cycle Vehicle Replacement Schedule</a:t>
            </a:r>
          </a:p>
          <a:p>
            <a:pPr lvl="1">
              <a:buNone/>
            </a:pPr>
            <a:r>
              <a:rPr lang="en-US" sz="2000" dirty="0" smtClean="0"/>
              <a:t>	Capital Repairs / Space Study 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/>
              <a:t>State Legislature</a:t>
            </a:r>
          </a:p>
          <a:p>
            <a:pPr lvl="1">
              <a:buNone/>
            </a:pPr>
            <a:r>
              <a:rPr lang="en-US" sz="2000" dirty="0" smtClean="0"/>
              <a:t>	Property Tax Rollback - Levy Rate Freeze</a:t>
            </a:r>
          </a:p>
          <a:p>
            <a:pPr lvl="1">
              <a:buNone/>
            </a:pPr>
            <a:r>
              <a:rPr lang="en-US" sz="2000" dirty="0" smtClean="0"/>
              <a:t>	MHDD Re-design</a:t>
            </a:r>
          </a:p>
          <a:p>
            <a:pPr lvl="1">
              <a:buNone/>
            </a:pPr>
            <a:r>
              <a:rPr lang="en-US" sz="2000" dirty="0" smtClean="0"/>
              <a:t>	</a:t>
            </a:r>
          </a:p>
        </p:txBody>
      </p:sp>
      <p:pic>
        <p:nvPicPr>
          <p:cNvPr id="4" name="Picture 5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5791200"/>
            <a:ext cx="609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FY13 Budget Outlook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lvl="1" algn="ctr">
              <a:buNone/>
            </a:pPr>
            <a:endParaRPr lang="en-US" sz="2400" dirty="0" smtClean="0"/>
          </a:p>
          <a:p>
            <a:pPr lvl="1" algn="ctr">
              <a:buNone/>
            </a:pPr>
            <a:endParaRPr lang="en-US" sz="2400" dirty="0" smtClean="0"/>
          </a:p>
          <a:p>
            <a:pPr lvl="1" algn="ctr">
              <a:buNone/>
            </a:pPr>
            <a:endParaRPr lang="en-US" sz="2400" dirty="0" smtClean="0"/>
          </a:p>
          <a:p>
            <a:pPr lvl="1" algn="ctr">
              <a:buNone/>
            </a:pPr>
            <a:endParaRPr lang="en-US" sz="2400" dirty="0" smtClean="0"/>
          </a:p>
          <a:p>
            <a:pPr lvl="1" algn="ctr">
              <a:buNone/>
            </a:pPr>
            <a:r>
              <a:rPr lang="en-US" sz="4400" dirty="0" smtClean="0"/>
              <a:t>Stable, Stable, Stable</a:t>
            </a:r>
          </a:p>
          <a:p>
            <a:pPr lvl="1" algn="ctr">
              <a:buNone/>
            </a:pPr>
            <a:endParaRPr lang="en-US" sz="2400" dirty="0" smtClean="0"/>
          </a:p>
          <a:p>
            <a:pPr lvl="1" algn="ctr">
              <a:buNone/>
            </a:pPr>
            <a:endParaRPr lang="en-US" sz="2400" dirty="0" smtClean="0"/>
          </a:p>
          <a:p>
            <a:pPr lvl="1" algn="ctr">
              <a:buNone/>
            </a:pPr>
            <a:endParaRPr lang="en-US" sz="2400" dirty="0" smtClean="0"/>
          </a:p>
        </p:txBody>
      </p:sp>
      <p:pic>
        <p:nvPicPr>
          <p:cNvPr id="4" name="Picture 5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5791200"/>
            <a:ext cx="609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FY13 Submission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5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5791200"/>
            <a:ext cx="609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36" name="Rectangle 1"/>
          <p:cNvSpPr>
            <a:spLocks noChangeArrowheads="1"/>
          </p:cNvSpPr>
          <p:nvPr/>
        </p:nvSpPr>
        <p:spPr bwMode="auto">
          <a:xfrm>
            <a:off x="762000" y="3175"/>
            <a:ext cx="66230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>
              <a:tabLst>
                <a:tab pos="3336925" algn="ctr"/>
              </a:tabLst>
            </a:pPr>
            <a:r>
              <a:rPr lang="en-US" sz="1600" b="1" dirty="0">
                <a:latin typeface="CG Times"/>
                <a:cs typeface="Times New Roman" pitchFamily="18" charset="0"/>
              </a:rPr>
              <a:t>SCOTT COUNTY</a:t>
            </a:r>
            <a:endParaRPr lang="en-US" sz="1600" dirty="0"/>
          </a:p>
          <a:p>
            <a:pPr algn="ctr" eaLnBrk="0" hangingPunct="0">
              <a:tabLst>
                <a:tab pos="3336925" algn="ctr"/>
              </a:tabLst>
            </a:pPr>
            <a:r>
              <a:rPr lang="en-US" sz="1600" b="1" dirty="0" smtClean="0">
                <a:latin typeface="CG Times"/>
                <a:cs typeface="Times New Roman" pitchFamily="18" charset="0"/>
              </a:rPr>
              <a:t>FY13 BUDGET </a:t>
            </a:r>
            <a:r>
              <a:rPr lang="en-US" sz="1600" b="1" dirty="0">
                <a:latin typeface="CG Times"/>
                <a:cs typeface="Times New Roman" pitchFamily="18" charset="0"/>
              </a:rPr>
              <a:t>PREPARATION</a:t>
            </a:r>
            <a:endParaRPr lang="en-US" sz="1600" b="1" u="sng" dirty="0">
              <a:latin typeface="CG Times"/>
            </a:endParaRPr>
          </a:p>
          <a:p>
            <a:pPr algn="ctr" eaLnBrk="0" hangingPunct="0">
              <a:tabLst>
                <a:tab pos="3336925" algn="ctr"/>
              </a:tabLst>
            </a:pPr>
            <a:r>
              <a:rPr lang="en-US" sz="1600" b="1" u="sng" dirty="0">
                <a:latin typeface="CG Times"/>
              </a:rPr>
              <a:t>CALENDAR OF EVENTS</a:t>
            </a:r>
          </a:p>
          <a:p>
            <a:pPr eaLnBrk="0" hangingPunct="0">
              <a:tabLst>
                <a:tab pos="3336925" algn="ctr"/>
              </a:tabLst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sz="1000" dirty="0" smtClean="0"/>
              <a:t>October 27, 2011/5:30 p.m.	*Initial Board of Supervisors discussion with County Administrator/Budget Manager on FY13 Budget </a:t>
            </a:r>
          </a:p>
          <a:p>
            <a:pPr>
              <a:buNone/>
            </a:pPr>
            <a:r>
              <a:rPr lang="en-US" sz="1000" dirty="0" smtClean="0"/>
              <a:t>			*Immediately following Board Meeting</a:t>
            </a:r>
          </a:p>
          <a:p>
            <a:pPr>
              <a:buNone/>
            </a:pPr>
            <a:r>
              <a:rPr lang="en-US" sz="1000" dirty="0" smtClean="0"/>
              <a:t>October 28, 2011/ 1:00 p.m.	FY13 Budget Orientation Session for County Departments and Authorized Agencies</a:t>
            </a:r>
          </a:p>
          <a:p>
            <a:pPr>
              <a:buNone/>
            </a:pPr>
            <a:r>
              <a:rPr lang="en-US" sz="1000" b="1" i="1" dirty="0" smtClean="0"/>
              <a:t>November 23, 2011	FY13 Budget Submissions Due</a:t>
            </a:r>
            <a:endParaRPr lang="en-US" sz="1000" dirty="0" smtClean="0"/>
          </a:p>
          <a:p>
            <a:pPr>
              <a:buNone/>
            </a:pPr>
            <a:r>
              <a:rPr lang="en-US" sz="1000" b="1" i="1" dirty="0" smtClean="0"/>
              <a:t>			FY12 Budget Amendment Submissions Due</a:t>
            </a:r>
            <a:endParaRPr lang="en-US" sz="1000" dirty="0" smtClean="0"/>
          </a:p>
          <a:p>
            <a:pPr>
              <a:buNone/>
            </a:pPr>
            <a:r>
              <a:rPr lang="en-US" sz="1000" b="1" i="1" dirty="0" smtClean="0"/>
              <a:t>			FY13 County Departments Core Matrix Submissions Due</a:t>
            </a:r>
            <a:endParaRPr lang="en-US" sz="1000" dirty="0" smtClean="0"/>
          </a:p>
          <a:p>
            <a:pPr>
              <a:buNone/>
            </a:pPr>
            <a:r>
              <a:rPr lang="en-US" sz="1000" dirty="0" smtClean="0"/>
              <a:t>			</a:t>
            </a:r>
            <a:r>
              <a:rPr lang="en-US" sz="1000" b="1" dirty="0" smtClean="0"/>
              <a:t>Capital Improvement Forms Due</a:t>
            </a:r>
            <a:endParaRPr lang="en-US" sz="1000" dirty="0" smtClean="0"/>
          </a:p>
          <a:p>
            <a:pPr>
              <a:buNone/>
            </a:pPr>
            <a:r>
              <a:rPr lang="en-US" sz="1000" i="1" dirty="0" smtClean="0"/>
              <a:t>NO BUDGET CHANGES WILL BE ACCEPTED AFTER NOVEMBER 23!</a:t>
            </a:r>
            <a:endParaRPr lang="en-US" sz="1000" dirty="0" smtClean="0"/>
          </a:p>
          <a:p>
            <a:pPr>
              <a:buNone/>
            </a:pPr>
            <a:r>
              <a:rPr lang="en-US" sz="1000" dirty="0" smtClean="0"/>
              <a:t>November 29, 2011	Draft Audit Presentation to the Board</a:t>
            </a:r>
          </a:p>
          <a:p>
            <a:pPr>
              <a:buNone/>
            </a:pPr>
            <a:r>
              <a:rPr lang="en-US" sz="1000" dirty="0" smtClean="0"/>
              <a:t>December 2, 2011 	Strategic Planning Steering Committee Department Heads</a:t>
            </a:r>
          </a:p>
          <a:p>
            <a:pPr>
              <a:buNone/>
            </a:pPr>
            <a:r>
              <a:rPr lang="en-US" sz="1000" dirty="0" smtClean="0"/>
              <a:t>January 23, 2012		File Budget Estimate (based on budget requests) with County Auditor</a:t>
            </a:r>
          </a:p>
          <a:p>
            <a:pPr>
              <a:buNone/>
            </a:pPr>
            <a:r>
              <a:rPr lang="en-US" sz="1000" dirty="0" smtClean="0"/>
              <a:t>January 31, 2012		Presentation of County Administrator's Recommendation on FY13 Budget</a:t>
            </a:r>
          </a:p>
          <a:p>
            <a:pPr>
              <a:buNone/>
            </a:pPr>
            <a:r>
              <a:rPr lang="en-US" sz="1000" dirty="0" smtClean="0"/>
              <a:t>			Publication of FY13 Budget Estimate and FY12 Budget Amendment</a:t>
            </a:r>
          </a:p>
          <a:p>
            <a:pPr>
              <a:buNone/>
            </a:pPr>
            <a:r>
              <a:rPr lang="en-US" sz="1000" dirty="0" smtClean="0"/>
              <a:t>January 31 – March 1	Board of Supervisors Budget Review</a:t>
            </a:r>
          </a:p>
          <a:p>
            <a:pPr>
              <a:buNone/>
            </a:pPr>
            <a:r>
              <a:rPr lang="en-US" sz="1000" dirty="0" smtClean="0"/>
              <a:t>February 1, 2012		Publish the FY13 Budget Estimate and FY12 Budget Amendment in the North Scott Press (send info to paper on Monday, 		January 23)</a:t>
            </a:r>
          </a:p>
          <a:p>
            <a:pPr>
              <a:buNone/>
            </a:pPr>
            <a:r>
              <a:rPr lang="en-US" sz="1000" dirty="0" smtClean="0"/>
              <a:t>February 2</a:t>
            </a:r>
            <a:r>
              <a:rPr lang="en-US" sz="1000" smtClean="0"/>
              <a:t>, 2012</a:t>
            </a:r>
            <a:r>
              <a:rPr lang="en-US" sz="1000" dirty="0" smtClean="0"/>
              <a:t>		Publish the FY13 Budget Estimate and FY12 Budget Amendment in the Quad City Times and Bettendorf News (send info 		to papers on Monday, January 23)</a:t>
            </a:r>
          </a:p>
          <a:p>
            <a:pPr>
              <a:buNone/>
            </a:pPr>
            <a:r>
              <a:rPr lang="en-US" sz="1000" dirty="0" smtClean="0"/>
              <a:t>February 2, 2012		Set Public Hearing for FY13 Budget Estimate and FY12 Budget Amendment</a:t>
            </a:r>
          </a:p>
          <a:p>
            <a:pPr>
              <a:buNone/>
            </a:pPr>
            <a:r>
              <a:rPr lang="en-US" sz="1000" dirty="0" smtClean="0"/>
              <a:t>February 16, 2012	Public Hearing on Budget Estimate 5:30 p.m.</a:t>
            </a:r>
          </a:p>
          <a:p>
            <a:pPr>
              <a:buNone/>
            </a:pPr>
            <a:r>
              <a:rPr lang="en-US" sz="1000" dirty="0" smtClean="0"/>
              <a:t>March 1, 2012		Adoption of FY13 Budget Plan – 5:30 p.m.</a:t>
            </a:r>
          </a:p>
          <a:p>
            <a:pPr>
              <a:buNone/>
            </a:pPr>
            <a:r>
              <a:rPr lang="en-US" sz="1000" dirty="0" smtClean="0"/>
              <a:t>March 15, 2012		File Budget Forms with State Office of Management</a:t>
            </a:r>
          </a:p>
          <a:p>
            <a:pPr>
              <a:buNone/>
            </a:pPr>
            <a:endParaRPr lang="en-US" sz="1200" dirty="0"/>
          </a:p>
        </p:txBody>
      </p:sp>
      <p:pic>
        <p:nvPicPr>
          <p:cNvPr id="7" name="Picture 5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5791200"/>
            <a:ext cx="609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Review FY12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County Levy Rate Comparisons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Revenue Trends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General Fund Balance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Revenue Outlook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FY13 Direction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FY13 Budget Issues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FY13 Budget Calendar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pic>
        <p:nvPicPr>
          <p:cNvPr id="4" name="Picture 5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5791200"/>
            <a:ext cx="609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152400"/>
          <a:ext cx="6096000" cy="561976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2809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latin typeface="Arial"/>
                        </a:rPr>
                        <a:t>FY12 </a:t>
                      </a:r>
                      <a:r>
                        <a:rPr lang="en-US" sz="1600" b="1" i="0" u="none" strike="noStrike" dirty="0">
                          <a:latin typeface="Arial"/>
                        </a:rPr>
                        <a:t>URBAN AREAS TAX LEVY RATE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FOR THE EIGHT LARGEST METROPOLITAN IOWA COUNTIES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676400" y="6096000"/>
          <a:ext cx="5486400" cy="6477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161925">
                <a:tc gridSpan="9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While ranking 3rd in size Scott County ranks</a:t>
                      </a:r>
                      <a:r>
                        <a:rPr lang="en-US" sz="1000" b="1" i="1" u="none" strike="noStrike" dirty="0">
                          <a:latin typeface="Arial"/>
                        </a:rPr>
                        <a:t> SECOND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 </a:t>
                      </a:r>
                      <a:r>
                        <a:rPr lang="en-US" sz="1000" b="1" i="1" u="none" strike="noStrike" dirty="0">
                          <a:latin typeface="Arial"/>
                        </a:rPr>
                        <a:t>LOWEST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 among the eight largest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 gridSpan="8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metropolitan Iowa Counties in the urban areas tax levy rate amount for Fiscal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Year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FY12</a:t>
                      </a:r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/>
        </p:nvGraphicFramePr>
        <p:xfrm>
          <a:off x="1524000" y="762000"/>
          <a:ext cx="60579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447800" y="152400"/>
          <a:ext cx="6096000" cy="51435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2571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latin typeface="Arial"/>
                        </a:rPr>
                        <a:t>FY12 </a:t>
                      </a:r>
                      <a:r>
                        <a:rPr lang="en-US" sz="1600" b="1" i="0" u="none" strike="noStrike" dirty="0">
                          <a:latin typeface="Arial"/>
                        </a:rPr>
                        <a:t>RURAL AREAS TAX LEVY RATE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FOR THE EIGHT LARGEST METROPOLITAN IOWA COUNTIES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447800" y="6096000"/>
          <a:ext cx="5486400" cy="323850"/>
        </p:xfrm>
        <a:graphic>
          <a:graphicData uri="http://schemas.openxmlformats.org/drawingml/2006/table">
            <a:tbl>
              <a:tblPr/>
              <a:tblGrid>
                <a:gridCol w="5486400"/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While ranking 3rd in size Scott County ranks the </a:t>
                      </a:r>
                      <a:r>
                        <a:rPr lang="en-US" sz="1000" b="1" i="1" u="none" strike="noStrike" dirty="0">
                          <a:latin typeface="Arial"/>
                        </a:rPr>
                        <a:t>LOWEST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 among the eight largest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metropolitan Iowa Counties in the rural areas tax levy rate amount for Fiscal Year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FY12</a:t>
                      </a:r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1543050" y="838200"/>
          <a:ext cx="600075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447800" y="152400"/>
          <a:ext cx="6096000" cy="51435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2571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latin typeface="Arial"/>
                        </a:rPr>
                        <a:t>FY12 </a:t>
                      </a:r>
                      <a:r>
                        <a:rPr lang="en-US" sz="1600" b="1" i="0" u="none" strike="noStrike" dirty="0">
                          <a:latin typeface="Arial"/>
                        </a:rPr>
                        <a:t>COUNTY PROPERTY TAX AMOUNT PER CAPITA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FOR THE EIGHT LARGEST METROPOLITAN IOWA COUNTIES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6172200"/>
          <a:ext cx="5486400" cy="485775"/>
        </p:xfrm>
        <a:graphic>
          <a:graphicData uri="http://schemas.openxmlformats.org/drawingml/2006/table">
            <a:tbl>
              <a:tblPr/>
              <a:tblGrid>
                <a:gridCol w="4267200"/>
                <a:gridCol w="609600"/>
                <a:gridCol w="609600"/>
              </a:tblGrid>
              <a:tr h="16192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While ranking 3rd in size Scott County ranks fourth </a:t>
                      </a:r>
                      <a:r>
                        <a:rPr lang="en-US" sz="1000" b="1" i="1" u="none" strike="noStrike" dirty="0">
                          <a:latin typeface="Arial"/>
                        </a:rPr>
                        <a:t>LOWEST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 among the eight largest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metropolitan Iowa Counties in the County property tax per capita amount for Fiscal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Year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FY12.  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These figures are based on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2010 census</a:t>
                      </a:r>
                      <a:r>
                        <a:rPr lang="en-US" sz="1000" b="1" i="0" u="none" strike="noStrike" baseline="0" dirty="0" smtClean="0">
                          <a:latin typeface="Arial"/>
                        </a:rPr>
                        <a:t> data.</a:t>
                      </a:r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1543050" y="914400"/>
          <a:ext cx="60579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0" y="152400"/>
          <a:ext cx="6096000" cy="51435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2571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latin typeface="Arial"/>
                        </a:rPr>
                        <a:t>FY12 </a:t>
                      </a:r>
                      <a:r>
                        <a:rPr lang="en-US" sz="1600" b="1" i="0" u="none" strike="noStrike" dirty="0">
                          <a:latin typeface="Arial"/>
                        </a:rPr>
                        <a:t>COUNTY PROPERTY TAX AMOUNT PER CAPITA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WHERE SCOTT COUNTY RANKS AMONG ALL 99 COUNTIES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09800" y="6324600"/>
          <a:ext cx="4876800" cy="323850"/>
        </p:xfrm>
        <a:graphic>
          <a:graphicData uri="http://schemas.openxmlformats.org/drawingml/2006/table">
            <a:tbl>
              <a:tblPr/>
              <a:tblGrid>
                <a:gridCol w="3048000"/>
                <a:gridCol w="609600"/>
                <a:gridCol w="609600"/>
                <a:gridCol w="609600"/>
              </a:tblGrid>
              <a:tr h="161925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Scott County has the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13th </a:t>
                      </a:r>
                      <a:r>
                        <a:rPr lang="en-US" sz="1000" b="1" i="1" u="none" strike="noStrike" dirty="0">
                          <a:latin typeface="Arial"/>
                        </a:rPr>
                        <a:t>LOWEST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 county property tax amount per capita of</a:t>
                      </a:r>
                      <a:r>
                        <a:rPr lang="en-US" sz="1000" b="1" i="1" u="none" strike="noStrike" dirty="0">
                          <a:latin typeface="Arial"/>
                        </a:rPr>
                        <a:t> all</a:t>
                      </a:r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1" u="none" strike="noStrike" dirty="0">
                          <a:latin typeface="Arial"/>
                        </a:rPr>
                        <a:t>ninety-nine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 Iowa counties for Fiscal Year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FY12</a:t>
                      </a:r>
                      <a:endParaRPr lang="en-US" sz="1000" b="1" i="1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1485900" y="761999"/>
          <a:ext cx="6172200" cy="5562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447800" y="152400"/>
          <a:ext cx="6096000" cy="4191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3657600"/>
                <a:gridCol w="609600"/>
                <a:gridCol w="609600"/>
              </a:tblGrid>
              <a:tr h="2571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INTEREST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TEN YEAR COMPARISON and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FY12 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BUDGET AMOUNT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676400" y="6096000"/>
          <a:ext cx="5486400" cy="647700"/>
        </p:xfrm>
        <a:graphic>
          <a:graphicData uri="http://schemas.openxmlformats.org/drawingml/2006/table">
            <a:tbl>
              <a:tblPr/>
              <a:tblGrid>
                <a:gridCol w="1219200"/>
                <a:gridCol w="1219200"/>
                <a:gridCol w="1219200"/>
                <a:gridCol w="609600"/>
                <a:gridCol w="609600"/>
                <a:gridCol w="609600"/>
              </a:tblGrid>
              <a:tr h="161925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This graph shows the wild ride of interest rates' impact on investment earnings by the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County during the last ten years.  Currently rates are at almost zero.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D0D0D"/>
                          </a:solidFill>
                          <a:latin typeface="Arial"/>
                        </a:rPr>
                        <a:t>FY06 – 4.213%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D0D0D"/>
                          </a:solidFill>
                          <a:latin typeface="Arial"/>
                        </a:rPr>
                        <a:t>FY08 – 3.781%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D0D0D"/>
                          </a:solidFill>
                          <a:latin typeface="Arial"/>
                        </a:rPr>
                        <a:t>FY10 -  .3811%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D0D0D"/>
                          </a:solidFill>
                          <a:latin typeface="Arial"/>
                        </a:rPr>
                        <a:t>FY07 – 5.059%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D0D0D"/>
                          </a:solidFill>
                          <a:latin typeface="Arial"/>
                        </a:rPr>
                        <a:t>FY09  - 1.69 %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D0D0D"/>
                          </a:solidFill>
                          <a:latin typeface="Arial"/>
                        </a:rPr>
                        <a:t>FY11 - .4707%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(current) - .42%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1552575" y="685801"/>
          <a:ext cx="6038850" cy="5410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447800" y="152400"/>
          <a:ext cx="6096000" cy="4191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3657600"/>
                <a:gridCol w="609600"/>
                <a:gridCol w="609600"/>
              </a:tblGrid>
              <a:tr h="2571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RECORDER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TEN YEAR COMPARISON and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FY12 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BUDGET AMOUNT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828800" y="6219825"/>
          <a:ext cx="5486400" cy="638175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161925">
                <a:tc gridSpan="9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This graph shows the impact of interest rate changes on real estate filings income by the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Recorder's Office during the last ten years.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9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3825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1600200" y="609600"/>
          <a:ext cx="603885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447800" y="152400"/>
          <a:ext cx="6096000" cy="4191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3657600"/>
                <a:gridCol w="609600"/>
                <a:gridCol w="609600"/>
              </a:tblGrid>
              <a:tr h="2571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RIVERBOAT GAMING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TEN YEAR COMPARISON and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FY12 BUDGET 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AMOUNT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676400" y="6096000"/>
          <a:ext cx="5486400" cy="790575"/>
        </p:xfrm>
        <a:graphic>
          <a:graphicData uri="http://schemas.openxmlformats.org/drawingml/2006/table">
            <a:tbl>
              <a:tblPr/>
              <a:tblGrid>
                <a:gridCol w="3048000"/>
                <a:gridCol w="609600"/>
                <a:gridCol w="609600"/>
                <a:gridCol w="609600"/>
                <a:gridCol w="609600"/>
              </a:tblGrid>
              <a:tr h="161925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Gaming revenue has been declining since FY05.  For FY11 - FY15, we will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loose an additional $53,180 per year due to a RIIF assessment from 2005 and 2006.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 gridSpan="4"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 smtClean="0">
                          <a:latin typeface="Arial"/>
                        </a:rPr>
                        <a:t>Riverboat Gaming income is used to support capital projects.</a:t>
                      </a:r>
                    </a:p>
                    <a:p>
                      <a:pPr algn="l" fontAlgn="b"/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1552575" y="914401"/>
          <a:ext cx="6038850" cy="5105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647</Words>
  <Application>Microsoft Office PowerPoint</Application>
  <PresentationFormat>On-screen Show (4:3)</PresentationFormat>
  <Paragraphs>182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FY13 Budget Orientation with Departments and Authorized Agencies</vt:lpstr>
      <vt:lpstr>Agenda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FY13 Revenue Outlook</vt:lpstr>
      <vt:lpstr>FY13 Preparation</vt:lpstr>
      <vt:lpstr>FY13 Budget Issues</vt:lpstr>
      <vt:lpstr>FY13 Budget Outlook</vt:lpstr>
      <vt:lpstr>FY13 Submission Instructions</vt:lpstr>
      <vt:lpstr>Slide 17</vt:lpstr>
    </vt:vector>
  </TitlesOfParts>
  <Company>Scott County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Sarah Kautz</dc:creator>
  <cp:lastModifiedBy>scad7000</cp:lastModifiedBy>
  <cp:revision>130</cp:revision>
  <dcterms:created xsi:type="dcterms:W3CDTF">2009-10-12T14:55:18Z</dcterms:created>
  <dcterms:modified xsi:type="dcterms:W3CDTF">2011-10-28T15:29:21Z</dcterms:modified>
</cp:coreProperties>
</file>