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rawings/drawing4.xml" ContentType="application/vnd.openxmlformats-officedocument.drawingml.chartshape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rawings/drawing1.xml" ContentType="application/vnd.openxmlformats-officedocument.drawingml.chartshapes+xml"/>
  <Override PartName="/ppt/drawings/drawing2.xml" ContentType="application/vnd.openxmlformats-officedocument.drawingml.chartshape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slideLayouts/slideLayout10.xml" ContentType="application/vnd.openxmlformats-officedocument.presentationml.slideLayou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drawings/drawing3.xml" ContentType="application/vnd.openxmlformats-officedocument.drawingml.chartshap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72" r:id="rId4"/>
    <p:sldId id="273" r:id="rId5"/>
    <p:sldId id="274" r:id="rId6"/>
    <p:sldId id="275" r:id="rId7"/>
    <p:sldId id="276" r:id="rId8"/>
    <p:sldId id="277" r:id="rId9"/>
    <p:sldId id="278" r:id="rId10"/>
    <p:sldId id="279" r:id="rId11"/>
    <p:sldId id="280" r:id="rId12"/>
    <p:sldId id="269" r:id="rId13"/>
    <p:sldId id="271" r:id="rId14"/>
    <p:sldId id="281" r:id="rId15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99FF"/>
    <a:srgbClr val="008000"/>
    <a:srgbClr val="00E4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2" autoAdjust="0"/>
    <p:restoredTop sz="94660"/>
  </p:normalViewPr>
  <p:slideViewPr>
    <p:cSldViewPr>
      <p:cViewPr>
        <p:scale>
          <a:sx n="100" d="100"/>
          <a:sy n="100" d="100"/>
        </p:scale>
        <p:origin x="-72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G:\Administration\DFarmer\FY%2014%20Financial\Budget\Budget%20Common%20Charts%20and%20Data\budcht04.xlsx" TargetMode="Externa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oleObject" Target="file:///G:\Administration\DFarmer\FY%2014%20Financial\Budget\Budget%20Common%20Charts%20and%20Data\budcht05.xls" TargetMode="External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3.xml"/><Relationship Id="rId1" Type="http://schemas.openxmlformats.org/officeDocument/2006/relationships/oleObject" Target="file:///G:\Administration\DFarmer\FY%2014%20Financial\Budget\Budget%20Common%20Charts%20and%20Data\budcht07.xls" TargetMode="External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4.xml"/><Relationship Id="rId1" Type="http://schemas.openxmlformats.org/officeDocument/2006/relationships/oleObject" Target="file:///G:\Administration\DFarmer\FY%2014%20Financial\Budget\Budget%20Common%20Charts%20and%20Data\budcht06.xls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G:\Administration\DFarmer\FY%2014%20Financial\FY%202014%20Budget%20Review\Interest%20income-10%20yr.xlsx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G:\Administration\DFarmer\FY%2014%20Financial\FY%202014%20Budget%20Review\Recorder%20income-10%20yr.xlsx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G:\Administration\DFarmer\FY%2014%20Financial\FY%202014%20Budget%20Review\Gaming%20income-10%20yr.xlsx" TargetMode="Externa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file:///G:\Administration\DFarmer\FY%2014%20Financial\FY%202014%20Budget%20Review\Sales%20Tax%20-%2010%20yr.xlsx" TargetMode="Externa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oleObject" Target="file:///G:\Administration\DFarmer\FY%2014%20Financial\FY%202014%20Budget%20Review\Gen%20Fund%20Bal%20Initial%20BOS%20FY14%20Budget%20Discussion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roundedCorners val="1"/>
  <c:chart>
    <c:view3D>
      <c:hPercent val="94"/>
      <c:depthPercent val="100"/>
      <c:rAngAx val="1"/>
    </c:view3D>
    <c:floor>
      <c:spPr>
        <a:solidFill>
          <a:srgbClr val="C0C0C0"/>
        </a:solidFill>
        <a:ln w="3175">
          <a:solidFill>
            <a:srgbClr val="000000"/>
          </a:solidFill>
          <a:prstDash val="solid"/>
        </a:ln>
      </c:spPr>
    </c:floor>
    <c:sideWall>
      <c:spPr>
        <a:noFill/>
        <a:ln w="25400">
          <a:noFill/>
        </a:ln>
      </c:spPr>
    </c:sideWall>
    <c:backWall>
      <c:spPr>
        <a:noFill/>
        <a:ln w="25400">
          <a:noFill/>
        </a:ln>
      </c:spPr>
    </c:backWall>
    <c:plotArea>
      <c:layout>
        <c:manualLayout>
          <c:layoutTarget val="inner"/>
          <c:xMode val="edge"/>
          <c:yMode val="edge"/>
          <c:x val="0.25314504278609035"/>
          <c:y val="4.4012373453319029E-2"/>
          <c:w val="0.72484388027571522"/>
          <c:h val="0.9352782152231025"/>
        </c:manualLayout>
      </c:layout>
      <c:bar3DChart>
        <c:barDir val="bar"/>
        <c:grouping val="stacked"/>
        <c:ser>
          <c:idx val="0"/>
          <c:order val="0"/>
          <c:spPr>
            <a:solidFill>
              <a:schemeClr val="tx2">
                <a:lumMod val="60000"/>
                <a:lumOff val="40000"/>
              </a:schemeClr>
            </a:solidFill>
            <a:ln w="12700">
              <a:solidFill>
                <a:srgbClr val="000000"/>
              </a:solidFill>
              <a:prstDash val="solid"/>
            </a:ln>
          </c:spPr>
          <c:dPt>
            <c:idx val="2"/>
            <c:spPr>
              <a:solidFill>
                <a:srgbClr val="00B050"/>
              </a:solidFill>
              <a:ln w="12700">
                <a:solidFill>
                  <a:srgbClr val="000000"/>
                </a:solidFill>
                <a:prstDash val="solid"/>
              </a:ln>
            </c:spPr>
          </c:dPt>
          <c:dLbls>
            <c:spPr>
              <a:solidFill>
                <a:srgbClr val="FFFFFF"/>
              </a:solidFill>
              <a:ln w="3175">
                <a:solidFill>
                  <a:srgbClr val="000000"/>
                </a:solidFill>
                <a:prstDash val="solid"/>
              </a:ln>
              <a:effectLst>
                <a:outerShdw dist="35921" dir="2700000" algn="br">
                  <a:srgbClr val="000000"/>
                </a:outerShdw>
              </a:effectLst>
            </c:spPr>
            <c:txPr>
              <a:bodyPr/>
              <a:lstStyle/>
              <a:p>
                <a:pPr>
                  <a:defRPr sz="9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Val val="1"/>
          </c:dLbls>
          <c:cat>
            <c:strRef>
              <c:f>Sheet1!$A$4:$A$11</c:f>
              <c:strCache>
                <c:ptCount val="8"/>
                <c:pt idx="0">
                  <c:v>LINN (2nd)</c:v>
                </c:pt>
                <c:pt idx="1">
                  <c:v>BLACKHAWK (4th)</c:v>
                </c:pt>
                <c:pt idx="2">
                  <c:v>*** SCOTT (3rd) ***</c:v>
                </c:pt>
                <c:pt idx="3">
                  <c:v>DUBUQUE (7th)</c:v>
                </c:pt>
                <c:pt idx="4">
                  <c:v>JOHNSON (5th)</c:v>
                </c:pt>
                <c:pt idx="5">
                  <c:v>POLK (1st)</c:v>
                </c:pt>
                <c:pt idx="6">
                  <c:v>WOODBURY (6th)</c:v>
                </c:pt>
                <c:pt idx="7">
                  <c:v>POTTAWATTAMIE (8th)</c:v>
                </c:pt>
              </c:strCache>
            </c:strRef>
          </c:cat>
          <c:val>
            <c:numRef>
              <c:f>Sheet1!$B$4:$B$11</c:f>
              <c:numCache>
                <c:formatCode>"$"#,##0.00_);[Red]\("$"#,##0.00\)</c:formatCode>
                <c:ptCount val="8"/>
                <c:pt idx="0">
                  <c:v>6.1099999999999985</c:v>
                </c:pt>
                <c:pt idx="1">
                  <c:v>6.24</c:v>
                </c:pt>
                <c:pt idx="2">
                  <c:v>6.3</c:v>
                </c:pt>
                <c:pt idx="3">
                  <c:v>6.4300000000000024</c:v>
                </c:pt>
                <c:pt idx="4">
                  <c:v>6.75</c:v>
                </c:pt>
                <c:pt idx="5">
                  <c:v>6.80992</c:v>
                </c:pt>
                <c:pt idx="6">
                  <c:v>7.45</c:v>
                </c:pt>
                <c:pt idx="7">
                  <c:v>7.52</c:v>
                </c:pt>
              </c:numCache>
            </c:numRef>
          </c:val>
        </c:ser>
        <c:dLbls>
          <c:showVal val="1"/>
        </c:dLbls>
        <c:shape val="box"/>
        <c:axId val="51037312"/>
        <c:axId val="51038848"/>
        <c:axId val="0"/>
      </c:bar3DChart>
      <c:catAx>
        <c:axId val="51037312"/>
        <c:scaling>
          <c:orientation val="minMax"/>
        </c:scaling>
        <c:axPos val="l"/>
        <c:numFmt formatCode="General" sourceLinked="1"/>
        <c:majorTickMark val="none"/>
        <c:tickLblPos val="low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51038848"/>
        <c:crosses val="autoZero"/>
        <c:auto val="1"/>
        <c:lblAlgn val="ctr"/>
        <c:lblOffset val="100"/>
        <c:tickLblSkip val="1"/>
        <c:tickMarkSkip val="1"/>
      </c:catAx>
      <c:valAx>
        <c:axId val="51038848"/>
        <c:scaling>
          <c:orientation val="minMax"/>
        </c:scaling>
        <c:delete val="1"/>
        <c:axPos val="b"/>
        <c:numFmt formatCode="&quot;$&quot;#,##0.00_);[Red]\(&quot;$&quot;#,##0.00\)" sourceLinked="1"/>
        <c:tickLblPos val="none"/>
        <c:crossAx val="51037312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</c:chart>
  <c:spPr>
    <a:solidFill>
      <a:srgbClr val="FFFFFF"/>
    </a:solidFill>
    <a:ln w="3175">
      <a:solidFill>
        <a:srgbClr val="000000"/>
      </a:solidFill>
      <a:prstDash val="solid"/>
    </a:ln>
    <a:effectLst>
      <a:outerShdw dist="35921" dir="2700000" algn="br">
        <a:srgbClr val="000000"/>
      </a:outerShdw>
    </a:effectLst>
  </c:spPr>
  <c:txPr>
    <a:bodyPr/>
    <a:lstStyle/>
    <a:p>
      <a:pPr>
        <a:defRPr sz="17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/>
  <c:userShapes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roundedCorners val="1"/>
  <c:chart>
    <c:view3D>
      <c:hPercent val="94"/>
      <c:depthPercent val="100"/>
      <c:rAngAx val="1"/>
    </c:view3D>
    <c:floor>
      <c:spPr>
        <a:solidFill>
          <a:srgbClr val="C0C0C0"/>
        </a:solidFill>
        <a:ln w="3175">
          <a:solidFill>
            <a:srgbClr val="000000"/>
          </a:solidFill>
          <a:prstDash val="solid"/>
        </a:ln>
      </c:spPr>
    </c:floor>
    <c:sideWall>
      <c:spPr>
        <a:noFill/>
        <a:ln w="25400">
          <a:noFill/>
        </a:ln>
      </c:spPr>
    </c:sideWall>
    <c:backWall>
      <c:spPr>
        <a:noFill/>
        <a:ln w="25400">
          <a:noFill/>
        </a:ln>
      </c:spPr>
    </c:backWall>
    <c:plotArea>
      <c:layout>
        <c:manualLayout>
          <c:layoutTarget val="inner"/>
          <c:xMode val="edge"/>
          <c:yMode val="edge"/>
          <c:x val="0.25314504278609057"/>
          <c:y val="5.917164037337652E-3"/>
          <c:w val="0.724843880275715"/>
          <c:h val="0.9733734841420435"/>
        </c:manualLayout>
      </c:layout>
      <c:bar3DChart>
        <c:barDir val="bar"/>
        <c:grouping val="stacked"/>
        <c:ser>
          <c:idx val="0"/>
          <c:order val="0"/>
          <c:spPr>
            <a:solidFill>
              <a:srgbClr val="0070C0"/>
            </a:solidFill>
            <a:ln w="12700">
              <a:solidFill>
                <a:srgbClr val="000000"/>
              </a:solidFill>
              <a:prstDash val="solid"/>
            </a:ln>
          </c:spPr>
          <c:dPt>
            <c:idx val="1"/>
            <c:spPr>
              <a:solidFill>
                <a:srgbClr val="00B050"/>
              </a:solidFill>
              <a:ln w="12700">
                <a:solidFill>
                  <a:srgbClr val="000000"/>
                </a:solidFill>
                <a:prstDash val="solid"/>
              </a:ln>
            </c:spPr>
          </c:dPt>
          <c:dLbls>
            <c:spPr>
              <a:solidFill>
                <a:srgbClr val="FFFFFF"/>
              </a:solidFill>
              <a:ln w="3175">
                <a:solidFill>
                  <a:srgbClr val="000000"/>
                </a:solidFill>
                <a:prstDash val="solid"/>
              </a:ln>
              <a:effectLst>
                <a:outerShdw dist="35921" dir="2700000" algn="br">
                  <a:srgbClr val="000000"/>
                </a:outerShdw>
              </a:effectLst>
            </c:spPr>
            <c:txPr>
              <a:bodyPr/>
              <a:lstStyle/>
              <a:p>
                <a:pPr>
                  <a:defRPr sz="9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Val val="1"/>
          </c:dLbls>
          <c:cat>
            <c:strRef>
              <c:f>Sheet1!$A$4:$A$11</c:f>
              <c:strCache>
                <c:ptCount val="8"/>
                <c:pt idx="0">
                  <c:v>BLACKHAWK (4th)</c:v>
                </c:pt>
                <c:pt idx="1">
                  <c:v>*** SCOTT (3rd) ***</c:v>
                </c:pt>
                <c:pt idx="2">
                  <c:v>LINN (2nd)</c:v>
                </c:pt>
                <c:pt idx="3">
                  <c:v>JOHNSON (5th)</c:v>
                </c:pt>
                <c:pt idx="4">
                  <c:v>WOODBURY (6th)</c:v>
                </c:pt>
                <c:pt idx="5">
                  <c:v>DUBUQUE (7th)</c:v>
                </c:pt>
                <c:pt idx="6">
                  <c:v>POTTAWATTAMIE (8th)</c:v>
                </c:pt>
                <c:pt idx="7">
                  <c:v>POLK (1st)</c:v>
                </c:pt>
              </c:strCache>
            </c:strRef>
          </c:cat>
          <c:val>
            <c:numRef>
              <c:f>Sheet1!$B$4:$B$11</c:f>
              <c:numCache>
                <c:formatCode>"$"#,##0.00_);[Red]\("$"#,##0.00\)</c:formatCode>
                <c:ptCount val="8"/>
                <c:pt idx="0">
                  <c:v>9.39</c:v>
                </c:pt>
                <c:pt idx="1">
                  <c:v>9.44</c:v>
                </c:pt>
                <c:pt idx="2">
                  <c:v>9.83</c:v>
                </c:pt>
                <c:pt idx="3">
                  <c:v>9.84</c:v>
                </c:pt>
                <c:pt idx="4">
                  <c:v>9.8500000000000068</c:v>
                </c:pt>
                <c:pt idx="5">
                  <c:v>10</c:v>
                </c:pt>
                <c:pt idx="6">
                  <c:v>10.68</c:v>
                </c:pt>
                <c:pt idx="7">
                  <c:v>11.360000000000024</c:v>
                </c:pt>
              </c:numCache>
            </c:numRef>
          </c:val>
        </c:ser>
        <c:dLbls>
          <c:showVal val="1"/>
        </c:dLbls>
        <c:shape val="box"/>
        <c:axId val="51421184"/>
        <c:axId val="51422720"/>
        <c:axId val="0"/>
      </c:bar3DChart>
      <c:catAx>
        <c:axId val="51421184"/>
        <c:scaling>
          <c:orientation val="minMax"/>
        </c:scaling>
        <c:axPos val="l"/>
        <c:numFmt formatCode="General" sourceLinked="1"/>
        <c:majorTickMark val="none"/>
        <c:tickLblPos val="low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51422720"/>
        <c:crosses val="autoZero"/>
        <c:auto val="1"/>
        <c:lblAlgn val="ctr"/>
        <c:lblOffset val="100"/>
        <c:tickLblSkip val="1"/>
        <c:tickMarkSkip val="1"/>
      </c:catAx>
      <c:valAx>
        <c:axId val="51422720"/>
        <c:scaling>
          <c:orientation val="minMax"/>
        </c:scaling>
        <c:delete val="1"/>
        <c:axPos val="b"/>
        <c:numFmt formatCode="&quot;$&quot;#,##0.00_);[Red]\(&quot;$&quot;#,##0.00\)" sourceLinked="1"/>
        <c:tickLblPos val="none"/>
        <c:crossAx val="51421184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</c:chart>
  <c:spPr>
    <a:solidFill>
      <a:srgbClr val="FFFFFF"/>
    </a:solidFill>
    <a:ln w="3175">
      <a:solidFill>
        <a:srgbClr val="000000"/>
      </a:solidFill>
      <a:prstDash val="solid"/>
    </a:ln>
    <a:effectLst>
      <a:outerShdw dist="35921" dir="2700000" algn="br">
        <a:srgbClr val="000000"/>
      </a:outerShdw>
    </a:effectLst>
  </c:spPr>
  <c:txPr>
    <a:bodyPr/>
    <a:lstStyle/>
    <a:p>
      <a:pPr>
        <a:defRPr sz="17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/>
  <c:userShapes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roundedCorners val="1"/>
  <c:chart>
    <c:view3D>
      <c:hPercent val="94"/>
      <c:depthPercent val="100"/>
      <c:rAngAx val="1"/>
    </c:view3D>
    <c:floor>
      <c:spPr>
        <a:solidFill>
          <a:srgbClr val="C0C0C0"/>
        </a:solidFill>
        <a:ln w="3175">
          <a:solidFill>
            <a:srgbClr val="000000"/>
          </a:solidFill>
          <a:prstDash val="solid"/>
        </a:ln>
      </c:spPr>
    </c:floor>
    <c:sideWall>
      <c:spPr>
        <a:noFill/>
        <a:ln w="25400">
          <a:noFill/>
        </a:ln>
      </c:spPr>
    </c:sideWall>
    <c:backWall>
      <c:spPr>
        <a:noFill/>
        <a:ln w="25400">
          <a:noFill/>
        </a:ln>
      </c:spPr>
    </c:backWall>
    <c:plotArea>
      <c:layout>
        <c:manualLayout>
          <c:layoutTarget val="inner"/>
          <c:xMode val="edge"/>
          <c:yMode val="edge"/>
          <c:x val="0.25314504278609073"/>
          <c:y val="5.917164037337652E-3"/>
          <c:w val="0.72484388027571478"/>
          <c:h val="0.9733734841420435"/>
        </c:manualLayout>
      </c:layout>
      <c:bar3DChart>
        <c:barDir val="bar"/>
        <c:grouping val="stacked"/>
        <c:ser>
          <c:idx val="0"/>
          <c:order val="0"/>
          <c:spPr>
            <a:solidFill>
              <a:schemeClr val="tx2">
                <a:lumMod val="60000"/>
                <a:lumOff val="40000"/>
              </a:schemeClr>
            </a:solidFill>
            <a:ln w="12700">
              <a:solidFill>
                <a:srgbClr val="000000"/>
              </a:solidFill>
              <a:prstDash val="solid"/>
            </a:ln>
          </c:spPr>
          <c:dPt>
            <c:idx val="3"/>
            <c:spPr>
              <a:solidFill>
                <a:srgbClr val="00B050"/>
              </a:solidFill>
              <a:ln w="12700">
                <a:solidFill>
                  <a:srgbClr val="000000"/>
                </a:solidFill>
                <a:prstDash val="solid"/>
              </a:ln>
            </c:spPr>
          </c:dPt>
          <c:dLbls>
            <c:spPr>
              <a:solidFill>
                <a:srgbClr val="FFFFFF"/>
              </a:solidFill>
              <a:ln w="3175">
                <a:solidFill>
                  <a:srgbClr val="000000"/>
                </a:solidFill>
                <a:prstDash val="solid"/>
              </a:ln>
              <a:effectLst>
                <a:outerShdw dist="35921" dir="2700000" algn="br">
                  <a:srgbClr val="000000"/>
                </a:outerShdw>
              </a:effectLst>
            </c:spPr>
            <c:txPr>
              <a:bodyPr/>
              <a:lstStyle/>
              <a:p>
                <a:pPr>
                  <a:defRPr sz="9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Val val="1"/>
          </c:dLbls>
          <c:cat>
            <c:strRef>
              <c:f>Sheet1!$A$4:$A$11</c:f>
              <c:strCache>
                <c:ptCount val="8"/>
                <c:pt idx="0">
                  <c:v>BLACKHAWK (5th)</c:v>
                </c:pt>
                <c:pt idx="1">
                  <c:v>WOODBURY (6th)</c:v>
                </c:pt>
                <c:pt idx="2">
                  <c:v>LINN (2nd)</c:v>
                </c:pt>
                <c:pt idx="3">
                  <c:v>*** SCOTT (3rd) ***</c:v>
                </c:pt>
                <c:pt idx="4">
                  <c:v>DUBUQUE (7th)</c:v>
                </c:pt>
                <c:pt idx="5">
                  <c:v>POLK (1st)</c:v>
                </c:pt>
                <c:pt idx="6">
                  <c:v>JOHNSON (4th)</c:v>
                </c:pt>
                <c:pt idx="7">
                  <c:v>POTTAWATTAMIE (8th)</c:v>
                </c:pt>
              </c:strCache>
            </c:strRef>
          </c:cat>
          <c:val>
            <c:numRef>
              <c:f>Sheet1!$B$4:$B$11</c:f>
              <c:numCache>
                <c:formatCode>"$"#,##0_);[Red]\("$"#,##0\)</c:formatCode>
                <c:ptCount val="8"/>
                <c:pt idx="0">
                  <c:v>241.76759478221058</c:v>
                </c:pt>
                <c:pt idx="1">
                  <c:v>252.84031828681049</c:v>
                </c:pt>
                <c:pt idx="2">
                  <c:v>274.05844450967209</c:v>
                </c:pt>
                <c:pt idx="3">
                  <c:v>287.54120466760264</c:v>
                </c:pt>
                <c:pt idx="4">
                  <c:v>294.53519908598616</c:v>
                </c:pt>
                <c:pt idx="5">
                  <c:v>301.5449702767973</c:v>
                </c:pt>
                <c:pt idx="6">
                  <c:v>334.98264085206534</c:v>
                </c:pt>
                <c:pt idx="7">
                  <c:v>362.58633719057764</c:v>
                </c:pt>
              </c:numCache>
            </c:numRef>
          </c:val>
        </c:ser>
        <c:dLbls>
          <c:showVal val="1"/>
        </c:dLbls>
        <c:shape val="box"/>
        <c:axId val="50973312"/>
        <c:axId val="50983296"/>
        <c:axId val="0"/>
      </c:bar3DChart>
      <c:catAx>
        <c:axId val="50973312"/>
        <c:scaling>
          <c:orientation val="minMax"/>
        </c:scaling>
        <c:axPos val="l"/>
        <c:numFmt formatCode="General" sourceLinked="1"/>
        <c:majorTickMark val="none"/>
        <c:tickLblPos val="low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50983296"/>
        <c:crosses val="autoZero"/>
        <c:auto val="1"/>
        <c:lblAlgn val="ctr"/>
        <c:lblOffset val="100"/>
        <c:tickLblSkip val="1"/>
        <c:tickMarkSkip val="1"/>
      </c:catAx>
      <c:valAx>
        <c:axId val="50983296"/>
        <c:scaling>
          <c:orientation val="minMax"/>
        </c:scaling>
        <c:delete val="1"/>
        <c:axPos val="b"/>
        <c:numFmt formatCode="&quot;$&quot;#,##0_);[Red]\(&quot;$&quot;#,##0\)" sourceLinked="1"/>
        <c:tickLblPos val="none"/>
        <c:crossAx val="50973312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</c:chart>
  <c:spPr>
    <a:solidFill>
      <a:srgbClr val="FFFFFF"/>
    </a:solidFill>
    <a:ln w="3175">
      <a:solidFill>
        <a:srgbClr val="000000"/>
      </a:solidFill>
      <a:prstDash val="solid"/>
    </a:ln>
    <a:effectLst>
      <a:outerShdw dist="35921" dir="2700000" algn="br">
        <a:srgbClr val="000000"/>
      </a:outerShdw>
    </a:effectLst>
  </c:spPr>
  <c:txPr>
    <a:bodyPr/>
    <a:lstStyle/>
    <a:p>
      <a:pPr>
        <a:defRPr sz="17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/>
  <c:userShapes r:id="rId2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roundedCorners val="1"/>
  <c:chart>
    <c:view3D>
      <c:hPercent val="94"/>
      <c:depthPercent val="100"/>
      <c:rAngAx val="1"/>
    </c:view3D>
    <c:floor>
      <c:spPr>
        <a:solidFill>
          <a:srgbClr val="C0C0C0"/>
        </a:solidFill>
        <a:ln w="3175">
          <a:solidFill>
            <a:srgbClr val="000000"/>
          </a:solidFill>
          <a:prstDash val="solid"/>
        </a:ln>
      </c:spPr>
    </c:floor>
    <c:sideWall>
      <c:spPr>
        <a:noFill/>
        <a:ln w="25400">
          <a:noFill/>
        </a:ln>
      </c:spPr>
    </c:sideWall>
    <c:backWall>
      <c:spPr>
        <a:noFill/>
        <a:ln w="25400">
          <a:noFill/>
        </a:ln>
      </c:spPr>
    </c:backWall>
    <c:plotArea>
      <c:layout>
        <c:manualLayout>
          <c:layoutTarget val="inner"/>
          <c:xMode val="edge"/>
          <c:yMode val="edge"/>
          <c:x val="0.24842805441119981"/>
          <c:y val="5.917164037337652E-3"/>
          <c:w val="0.72956086865060654"/>
          <c:h val="0.9733734841420435"/>
        </c:manualLayout>
      </c:layout>
      <c:bar3DChart>
        <c:barDir val="bar"/>
        <c:grouping val="stacked"/>
        <c:ser>
          <c:idx val="0"/>
          <c:order val="0"/>
          <c:spPr>
            <a:solidFill>
              <a:schemeClr val="tx2">
                <a:lumMod val="60000"/>
                <a:lumOff val="40000"/>
              </a:schemeClr>
            </a:solidFill>
            <a:ln w="12700">
              <a:solidFill>
                <a:srgbClr val="000000"/>
              </a:solidFill>
              <a:prstDash val="solid"/>
            </a:ln>
          </c:spPr>
          <c:dPt>
            <c:idx val="12"/>
            <c:spPr>
              <a:solidFill>
                <a:srgbClr val="0070C0"/>
              </a:solidFill>
              <a:ln w="12700">
                <a:solidFill>
                  <a:srgbClr val="000000"/>
                </a:solidFill>
                <a:prstDash val="solid"/>
              </a:ln>
            </c:spPr>
          </c:dPt>
          <c:dPt>
            <c:idx val="13"/>
            <c:spPr>
              <a:solidFill>
                <a:srgbClr val="00B050"/>
              </a:solidFill>
              <a:ln w="12700">
                <a:solidFill>
                  <a:srgbClr val="000000"/>
                </a:solidFill>
                <a:prstDash val="solid"/>
              </a:ln>
            </c:spPr>
          </c:dPt>
          <c:dPt>
            <c:idx val="14"/>
            <c:spPr>
              <a:solidFill>
                <a:srgbClr val="FF0000"/>
              </a:solidFill>
              <a:ln w="12700">
                <a:solidFill>
                  <a:srgbClr val="000000"/>
                </a:solidFill>
                <a:prstDash val="solid"/>
              </a:ln>
            </c:spPr>
          </c:dPt>
          <c:dPt>
            <c:idx val="15"/>
            <c:spPr>
              <a:solidFill>
                <a:srgbClr val="FF0000"/>
              </a:solidFill>
              <a:ln w="12700">
                <a:solidFill>
                  <a:srgbClr val="000000"/>
                </a:solidFill>
                <a:prstDash val="solid"/>
              </a:ln>
            </c:spPr>
          </c:dPt>
          <c:dLbls>
            <c:dLbl>
              <c:idx val="8"/>
              <c:layout>
                <c:manualLayout>
                  <c:x val="-2.3709557320379282E-3"/>
                  <c:y val="-7.7898844335469513E-3"/>
                </c:manualLayout>
              </c:layout>
              <c:showVal val="1"/>
            </c:dLbl>
            <c:spPr>
              <a:solidFill>
                <a:srgbClr val="FFFFFF"/>
              </a:solidFill>
              <a:ln w="3175">
                <a:solidFill>
                  <a:srgbClr val="000000"/>
                </a:solidFill>
                <a:prstDash val="solid"/>
              </a:ln>
              <a:effectLst>
                <a:outerShdw dist="35921" dir="2700000" algn="br">
                  <a:srgbClr val="000000"/>
                </a:outerShdw>
              </a:effectLst>
            </c:spPr>
            <c:txPr>
              <a:bodyPr/>
              <a:lstStyle/>
              <a:p>
                <a:pPr algn="r">
                  <a:defRPr sz="9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Val val="1"/>
          </c:dLbls>
          <c:cat>
            <c:strRef>
              <c:f>Sheet1!$A$4:$A$25</c:f>
              <c:strCache>
                <c:ptCount val="22"/>
                <c:pt idx="0">
                  <c:v>SIOUX (99th)</c:v>
                </c:pt>
                <c:pt idx="1">
                  <c:v>BLACK HAWK (98th)</c:v>
                </c:pt>
                <c:pt idx="2">
                  <c:v>STORY (97th)</c:v>
                </c:pt>
                <c:pt idx="3">
                  <c:v>WOODBURY (96th)</c:v>
                </c:pt>
                <c:pt idx="4">
                  <c:v>WARREN (95th)</c:v>
                </c:pt>
                <c:pt idx="5">
                  <c:v>WAPELLO (94th)</c:v>
                </c:pt>
                <c:pt idx="6">
                  <c:v>LINN (93th)</c:v>
                </c:pt>
                <c:pt idx="7">
                  <c:v>APPANOOSE (92nd)</c:v>
                </c:pt>
                <c:pt idx="8">
                  <c:v>PAGE (91st)</c:v>
                </c:pt>
                <c:pt idx="9">
                  <c:v>JACKSON (90th)</c:v>
                </c:pt>
                <c:pt idx="10">
                  <c:v>LEE (89th)</c:v>
                </c:pt>
                <c:pt idx="11">
                  <c:v>DECATUR (88th)</c:v>
                </c:pt>
                <c:pt idx="12">
                  <c:v>DAVIS (87th)</c:v>
                </c:pt>
                <c:pt idx="13">
                  <c:v>SCOTT (86th)</c:v>
                </c:pt>
                <c:pt idx="15">
                  <c:v>STATEWIDE AVERAGE</c:v>
                </c:pt>
                <c:pt idx="17">
                  <c:v>CALHOUN (5th)</c:v>
                </c:pt>
                <c:pt idx="18">
                  <c:v>AUDUBON(4th)</c:v>
                </c:pt>
                <c:pt idx="19">
                  <c:v>PALO ALTO (3rd)</c:v>
                </c:pt>
                <c:pt idx="20">
                  <c:v>ADAMS (2nd)</c:v>
                </c:pt>
                <c:pt idx="21">
                  <c:v>POCAHONTAS (1st)</c:v>
                </c:pt>
              </c:strCache>
            </c:strRef>
          </c:cat>
          <c:val>
            <c:numRef>
              <c:f>Sheet1!$B$4:$B$25</c:f>
              <c:numCache>
                <c:formatCode>_("$"* #,##0_);_("$"* \(#,##0\);_("$"* "-"??_);_(@_)</c:formatCode>
                <c:ptCount val="22"/>
                <c:pt idx="0">
                  <c:v>239</c:v>
                </c:pt>
                <c:pt idx="1">
                  <c:v>242</c:v>
                </c:pt>
                <c:pt idx="2">
                  <c:v>243</c:v>
                </c:pt>
                <c:pt idx="3">
                  <c:v>253</c:v>
                </c:pt>
                <c:pt idx="4">
                  <c:v>267</c:v>
                </c:pt>
                <c:pt idx="5">
                  <c:v>268</c:v>
                </c:pt>
                <c:pt idx="6">
                  <c:v>274</c:v>
                </c:pt>
                <c:pt idx="7">
                  <c:v>275</c:v>
                </c:pt>
                <c:pt idx="8">
                  <c:v>277</c:v>
                </c:pt>
                <c:pt idx="9">
                  <c:v>280</c:v>
                </c:pt>
                <c:pt idx="10">
                  <c:v>282</c:v>
                </c:pt>
                <c:pt idx="11">
                  <c:v>284</c:v>
                </c:pt>
                <c:pt idx="12">
                  <c:v>285</c:v>
                </c:pt>
                <c:pt idx="13">
                  <c:v>288</c:v>
                </c:pt>
                <c:pt idx="15" formatCode="&quot;$&quot;#,##0_);[Red]\(&quot;$&quot;#,##0\)">
                  <c:v>402</c:v>
                </c:pt>
                <c:pt idx="17">
                  <c:v>627</c:v>
                </c:pt>
                <c:pt idx="18">
                  <c:v>645</c:v>
                </c:pt>
                <c:pt idx="19">
                  <c:v>650</c:v>
                </c:pt>
                <c:pt idx="20">
                  <c:v>652</c:v>
                </c:pt>
                <c:pt idx="21">
                  <c:v>790</c:v>
                </c:pt>
              </c:numCache>
            </c:numRef>
          </c:val>
        </c:ser>
        <c:dLbls>
          <c:showVal val="1"/>
        </c:dLbls>
        <c:shape val="box"/>
        <c:axId val="52755456"/>
        <c:axId val="52761344"/>
        <c:axId val="0"/>
      </c:bar3DChart>
      <c:catAx>
        <c:axId val="52755456"/>
        <c:scaling>
          <c:orientation val="minMax"/>
        </c:scaling>
        <c:axPos val="l"/>
        <c:numFmt formatCode="General" sourceLinked="1"/>
        <c:majorTickMark val="none"/>
        <c:tickLblPos val="low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52761344"/>
        <c:crosses val="autoZero"/>
        <c:auto val="1"/>
        <c:lblAlgn val="ctr"/>
        <c:lblOffset val="100"/>
        <c:tickLblSkip val="1"/>
        <c:tickMarkSkip val="1"/>
      </c:catAx>
      <c:valAx>
        <c:axId val="52761344"/>
        <c:scaling>
          <c:orientation val="minMax"/>
        </c:scaling>
        <c:delete val="1"/>
        <c:axPos val="b"/>
        <c:numFmt formatCode="_(&quot;$&quot;* #,##0_);_(&quot;$&quot;* \(#,##0\);_(&quot;$&quot;* &quot;-&quot;??_);_(@_)" sourceLinked="1"/>
        <c:tickLblPos val="none"/>
        <c:crossAx val="52755456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</c:chart>
  <c:spPr>
    <a:solidFill>
      <a:srgbClr val="FFFFFF"/>
    </a:solidFill>
    <a:ln w="3175">
      <a:solidFill>
        <a:srgbClr val="000000"/>
      </a:solidFill>
      <a:prstDash val="solid"/>
    </a:ln>
    <a:effectLst>
      <a:outerShdw dist="35921" dir="2700000" algn="br">
        <a:srgbClr val="000000"/>
      </a:outerShdw>
    </a:effectLst>
  </c:spPr>
  <c:txPr>
    <a:bodyPr/>
    <a:lstStyle/>
    <a:p>
      <a:pPr>
        <a:defRPr sz="17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/>
  <c:userShapes r:id="rId2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roundedCorners val="1"/>
  <c:chart>
    <c:view3D>
      <c:hPercent val="106"/>
      <c:depthPercent val="500"/>
      <c:rAngAx val="1"/>
    </c:view3D>
    <c:floor>
      <c:spPr>
        <a:solidFill>
          <a:srgbClr val="C0C0C0"/>
        </a:solidFill>
        <a:ln w="3175">
          <a:solidFill>
            <a:srgbClr val="000000"/>
          </a:solidFill>
          <a:prstDash val="solid"/>
        </a:ln>
      </c:spPr>
    </c:floor>
    <c:sideWall>
      <c:spPr>
        <a:noFill/>
        <a:ln w="25400">
          <a:noFill/>
        </a:ln>
      </c:spPr>
    </c:sideWall>
    <c:backWall>
      <c:spPr>
        <a:noFill/>
        <a:ln w="25400">
          <a:noFill/>
        </a:ln>
      </c:spPr>
    </c:backWall>
    <c:plotArea>
      <c:layout>
        <c:manualLayout>
          <c:layoutTarget val="inner"/>
          <c:xMode val="edge"/>
          <c:yMode val="edge"/>
          <c:x val="0.1182966210757455"/>
          <c:y val="1.4814836248316442E-2"/>
          <c:w val="0.87539499596050963"/>
          <c:h val="0.77429425424092924"/>
        </c:manualLayout>
      </c:layout>
      <c:bar3DChart>
        <c:barDir val="col"/>
        <c:grouping val="clustered"/>
        <c:ser>
          <c:idx val="0"/>
          <c:order val="0"/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dLbls>
            <c:dLbl>
              <c:idx val="0"/>
              <c:layout>
                <c:manualLayout>
                  <c:x val="8.5583637433393981E-3"/>
                  <c:y val="0.15977403024586964"/>
                </c:manualLayout>
              </c:layout>
              <c:showVal val="1"/>
            </c:dLbl>
            <c:dLbl>
              <c:idx val="1"/>
              <c:layout>
                <c:manualLayout>
                  <c:x val="1.1390579332157792E-2"/>
                  <c:y val="4.7037456478033424E-2"/>
                </c:manualLayout>
              </c:layout>
              <c:showVal val="1"/>
            </c:dLbl>
            <c:dLbl>
              <c:idx val="2"/>
              <c:layout>
                <c:manualLayout>
                  <c:x val="4.4532982273114974E-2"/>
                  <c:y val="3.3618819869738505E-2"/>
                </c:manualLayout>
              </c:layout>
              <c:showVal val="1"/>
            </c:dLbl>
            <c:dLbl>
              <c:idx val="3"/>
              <c:layout>
                <c:manualLayout>
                  <c:x val="1.7396855361534083E-2"/>
                  <c:y val="5.9116788179255413E-2"/>
                </c:manualLayout>
              </c:layout>
              <c:showVal val="1"/>
            </c:dLbl>
            <c:dLbl>
              <c:idx val="4"/>
              <c:layout>
                <c:manualLayout>
                  <c:x val="9.7137522260717507E-3"/>
                  <c:y val="5.9659436601682284E-2"/>
                </c:manualLayout>
              </c:layout>
              <c:showVal val="1"/>
            </c:dLbl>
            <c:dLbl>
              <c:idx val="5"/>
              <c:layout>
                <c:manualLayout>
                  <c:x val="1.254596499880585E-2"/>
                  <c:y val="7.9114685439007834E-2"/>
                </c:manualLayout>
              </c:layout>
              <c:showVal val="1"/>
            </c:dLbl>
            <c:dLbl>
              <c:idx val="6"/>
              <c:layout>
                <c:manualLayout>
                  <c:x val="2.0819775536714651E-2"/>
                  <c:y val="0.14094384554036404"/>
                </c:manualLayout>
              </c:layout>
              <c:showVal val="1"/>
            </c:dLbl>
            <c:dLbl>
              <c:idx val="7"/>
              <c:layout>
                <c:manualLayout>
                  <c:x val="-6.8423623703188843E-3"/>
                  <c:y val="2.8475662355488218E-2"/>
                </c:manualLayout>
              </c:layout>
              <c:showVal val="1"/>
            </c:dLbl>
            <c:dLbl>
              <c:idx val="8"/>
              <c:layout>
                <c:manualLayout>
                  <c:x val="2.2991132417596338E-3"/>
                  <c:y val="6.9415006730806403E-2"/>
                </c:manualLayout>
              </c:layout>
              <c:showVal val="1"/>
            </c:dLbl>
            <c:dLbl>
              <c:idx val="9"/>
              <c:layout>
                <c:manualLayout>
                  <c:x val="2.4584482144779221E-2"/>
                  <c:y val="4.3993206164874885E-2"/>
                </c:manualLayout>
              </c:layout>
              <c:showVal val="1"/>
            </c:dLbl>
            <c:dLbl>
              <c:idx val="10"/>
              <c:layout>
                <c:manualLayout>
                  <c:x val="0"/>
                  <c:y val="4.5432098765432104E-2"/>
                </c:manualLayout>
              </c:layout>
              <c:showVal val="1"/>
            </c:dLbl>
            <c:dLbl>
              <c:idx val="11"/>
              <c:layout>
                <c:manualLayout>
                  <c:x val="1.6920936933356522E-2"/>
                  <c:y val="4.9231091129919913E-2"/>
                </c:manualLayout>
              </c:layout>
              <c:showVal val="1"/>
            </c:dLbl>
            <c:dLbl>
              <c:idx val="12"/>
              <c:layout>
                <c:manualLayout>
                  <c:x val="5.4679284963196823E-2"/>
                  <c:y val="3.2863671003598945E-2"/>
                </c:manualLayout>
              </c:layout>
              <c:showVal val="1"/>
            </c:dLbl>
            <c:numFmt formatCode="\$#,##0_);\(\$#,##0\)" sourceLinked="0"/>
            <c:spPr>
              <a:solidFill>
                <a:srgbClr val="FFFFFF"/>
              </a:solidFill>
              <a:ln w="3175">
                <a:solidFill>
                  <a:srgbClr val="000000"/>
                </a:solidFill>
                <a:prstDash val="solid"/>
              </a:ln>
              <a:effectLst>
                <a:outerShdw dist="35921" dir="2700000" algn="br">
                  <a:srgbClr val="000000"/>
                </a:outerShdw>
              </a:effectLst>
            </c:spPr>
            <c:txPr>
              <a:bodyPr/>
              <a:lstStyle/>
              <a:p>
                <a:pPr>
                  <a:defRPr sz="8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Val val="1"/>
          </c:dLbls>
          <c:cat>
            <c:strRef>
              <c:f>Sheet1!$A$2:$A$14</c:f>
              <c:strCache>
                <c:ptCount val="13"/>
                <c:pt idx="0">
                  <c:v>FY03</c:v>
                </c:pt>
                <c:pt idx="1">
                  <c:v>FY04</c:v>
                </c:pt>
                <c:pt idx="2">
                  <c:v>FY05</c:v>
                </c:pt>
                <c:pt idx="3">
                  <c:v>FY06</c:v>
                </c:pt>
                <c:pt idx="4">
                  <c:v>FY07</c:v>
                </c:pt>
                <c:pt idx="5">
                  <c:v>FY08</c:v>
                </c:pt>
                <c:pt idx="6">
                  <c:v>FY09 </c:v>
                </c:pt>
                <c:pt idx="7">
                  <c:v>FY10</c:v>
                </c:pt>
                <c:pt idx="8">
                  <c:v>FY11</c:v>
                </c:pt>
                <c:pt idx="9">
                  <c:v>FY 12</c:v>
                </c:pt>
                <c:pt idx="11">
                  <c:v>FY13 Budget</c:v>
                </c:pt>
                <c:pt idx="12">
                  <c:v>FY13 Projected</c:v>
                </c:pt>
              </c:strCache>
            </c:strRef>
          </c:cat>
          <c:val>
            <c:numRef>
              <c:f>Sheet1!$B$2:$B$14</c:f>
              <c:numCache>
                <c:formatCode>#,##0_);\(#,##0\)</c:formatCode>
                <c:ptCount val="13"/>
                <c:pt idx="0">
                  <c:v>496870</c:v>
                </c:pt>
                <c:pt idx="1">
                  <c:v>322673</c:v>
                </c:pt>
                <c:pt idx="2">
                  <c:v>709515</c:v>
                </c:pt>
                <c:pt idx="3">
                  <c:v>1319286</c:v>
                </c:pt>
                <c:pt idx="4">
                  <c:v>1885460</c:v>
                </c:pt>
                <c:pt idx="5">
                  <c:v>1368847</c:v>
                </c:pt>
                <c:pt idx="6">
                  <c:v>676135</c:v>
                </c:pt>
                <c:pt idx="7">
                  <c:v>160348</c:v>
                </c:pt>
                <c:pt idx="8">
                  <c:v>198420.63</c:v>
                </c:pt>
                <c:pt idx="9">
                  <c:v>144518</c:v>
                </c:pt>
                <c:pt idx="11">
                  <c:v>140000</c:v>
                </c:pt>
                <c:pt idx="12">
                  <c:v>140000</c:v>
                </c:pt>
              </c:numCache>
            </c:numRef>
          </c:val>
          <c:shape val="cylinder"/>
        </c:ser>
        <c:dLbls>
          <c:showVal val="1"/>
        </c:dLbls>
        <c:gapDepth val="0"/>
        <c:shape val="box"/>
        <c:axId val="52860032"/>
        <c:axId val="52861568"/>
        <c:axId val="0"/>
      </c:bar3DChart>
      <c:catAx>
        <c:axId val="52860032"/>
        <c:scaling>
          <c:orientation val="minMax"/>
        </c:scaling>
        <c:axPos val="b"/>
        <c:numFmt formatCode="General" sourceLinked="1"/>
        <c:tickLblPos val="low"/>
        <c:spPr>
          <a:ln w="9525">
            <a:noFill/>
          </a:ln>
        </c:spPr>
        <c:txPr>
          <a:bodyPr rot="-3600000" vert="horz"/>
          <a:lstStyle/>
          <a:p>
            <a:pPr>
              <a:defRPr sz="115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52861568"/>
        <c:crosses val="autoZero"/>
        <c:auto val="1"/>
        <c:lblAlgn val="ctr"/>
        <c:lblOffset val="100"/>
        <c:tickLblSkip val="1"/>
        <c:tickMarkSkip val="1"/>
      </c:catAx>
      <c:valAx>
        <c:axId val="52861568"/>
        <c:scaling>
          <c:orientation val="minMax"/>
        </c:scaling>
        <c:axPos val="l"/>
        <c:majorGridlines>
          <c:spPr>
            <a:ln w="3175">
              <a:solidFill>
                <a:srgbClr val="000000"/>
              </a:solidFill>
              <a:prstDash val="solid"/>
            </a:ln>
          </c:spPr>
        </c:majorGridlines>
        <c:numFmt formatCode="\$#,##0_);\(\$#,##0\)" sourceLinked="0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8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52860032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</c:chart>
  <c:spPr>
    <a:solidFill>
      <a:srgbClr val="FFFFFF"/>
    </a:solidFill>
    <a:ln w="12700">
      <a:solidFill>
        <a:srgbClr val="000000"/>
      </a:solidFill>
      <a:prstDash val="solid"/>
    </a:ln>
    <a:effectLst>
      <a:outerShdw dist="35921" dir="2700000" algn="br">
        <a:srgbClr val="000000"/>
      </a:outerShdw>
    </a:effectLst>
  </c:spPr>
  <c:txPr>
    <a:bodyPr/>
    <a:lstStyle/>
    <a:p>
      <a:pPr>
        <a:defRPr sz="17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roundedCorners val="1"/>
  <c:chart>
    <c:view3D>
      <c:hPercent val="106"/>
      <c:depthPercent val="500"/>
      <c:rAngAx val="1"/>
    </c:view3D>
    <c:floor>
      <c:spPr>
        <a:solidFill>
          <a:srgbClr val="C0C0C0"/>
        </a:solidFill>
        <a:ln w="3175">
          <a:solidFill>
            <a:srgbClr val="000000"/>
          </a:solidFill>
          <a:prstDash val="solid"/>
        </a:ln>
      </c:spPr>
    </c:floor>
    <c:sideWall>
      <c:spPr>
        <a:noFill/>
        <a:ln w="25400">
          <a:noFill/>
        </a:ln>
      </c:spPr>
    </c:sideWall>
    <c:backWall>
      <c:spPr>
        <a:noFill/>
        <a:ln w="25400">
          <a:noFill/>
        </a:ln>
      </c:spPr>
    </c:backWall>
    <c:plotArea>
      <c:layout>
        <c:manualLayout>
          <c:layoutTarget val="inner"/>
          <c:xMode val="edge"/>
          <c:yMode val="edge"/>
          <c:x val="0.11461635907498972"/>
          <c:y val="1.256260197205079E-2"/>
          <c:w val="0.87697228424151963"/>
          <c:h val="0.77640756898630858"/>
        </c:manualLayout>
      </c:layout>
      <c:bar3DChart>
        <c:barDir val="col"/>
        <c:grouping val="clustered"/>
        <c:ser>
          <c:idx val="0"/>
          <c:order val="0"/>
          <c:spPr>
            <a:solidFill>
              <a:srgbClr val="339966"/>
            </a:solidFill>
            <a:ln w="12700">
              <a:solidFill>
                <a:srgbClr val="000000"/>
              </a:solidFill>
              <a:prstDash val="solid"/>
            </a:ln>
          </c:spPr>
          <c:dLbls>
            <c:dLbl>
              <c:idx val="0"/>
              <c:layout>
                <c:manualLayout>
                  <c:x val="-1.9638063169768741E-2"/>
                  <c:y val="0.19476283763742783"/>
                </c:manualLayout>
              </c:layout>
              <c:showVal val="1"/>
            </c:dLbl>
            <c:dLbl>
              <c:idx val="1"/>
              <c:layout>
                <c:manualLayout>
                  <c:x val="-9.9065211089163028E-3"/>
                  <c:y val="0.20939607414898076"/>
                </c:manualLayout>
              </c:layout>
              <c:showVal val="1"/>
            </c:dLbl>
            <c:dLbl>
              <c:idx val="2"/>
              <c:layout>
                <c:manualLayout>
                  <c:x val="-4.1971109689489562E-3"/>
                  <c:y val="0.21132121442838978"/>
                </c:manualLayout>
              </c:layout>
              <c:showVal val="1"/>
            </c:dLbl>
            <c:dLbl>
              <c:idx val="3"/>
              <c:layout>
                <c:manualLayout>
                  <c:x val="3.9571428108935592E-3"/>
                  <c:y val="0.13819916433165655"/>
                </c:manualLayout>
              </c:layout>
              <c:showVal val="1"/>
            </c:dLbl>
            <c:dLbl>
              <c:idx val="4"/>
              <c:layout>
                <c:manualLayout>
                  <c:x val="1.0703786236666108E-3"/>
                  <c:y val="4.8469389628963987E-2"/>
                </c:manualLayout>
              </c:layout>
              <c:showVal val="1"/>
            </c:dLbl>
            <c:dLbl>
              <c:idx val="5"/>
              <c:layout>
                <c:manualLayout>
                  <c:x val="7.6473441224993695E-3"/>
                  <c:y val="8.0795737473873724E-2"/>
                </c:manualLayout>
              </c:layout>
              <c:showVal val="1"/>
            </c:dLbl>
            <c:dLbl>
              <c:idx val="6"/>
              <c:layout>
                <c:manualLayout>
                  <c:x val="7.3894864088361505E-3"/>
                  <c:y val="0.18759345960133508"/>
                </c:manualLayout>
              </c:layout>
              <c:showVal val="1"/>
            </c:dLbl>
            <c:dLbl>
              <c:idx val="7"/>
              <c:layout>
                <c:manualLayout>
                  <c:x val="1.9749786797155285E-2"/>
                  <c:y val="0.12689987231325767"/>
                </c:manualLayout>
              </c:layout>
              <c:showVal val="1"/>
            </c:dLbl>
            <c:dLbl>
              <c:idx val="8"/>
              <c:layout>
                <c:manualLayout>
                  <c:x val="1.9491790655505693E-2"/>
                  <c:y val="0.22486220472440946"/>
                </c:manualLayout>
              </c:layout>
              <c:showVal val="1"/>
            </c:dLbl>
            <c:dLbl>
              <c:idx val="9"/>
              <c:layout>
                <c:manualLayout>
                  <c:x val="2.0285319224687012E-2"/>
                  <c:y val="0.11336277222104048"/>
                </c:manualLayout>
              </c:layout>
              <c:showVal val="1"/>
            </c:dLbl>
            <c:dLbl>
              <c:idx val="11"/>
              <c:layout>
                <c:manualLayout>
                  <c:x val="1.7127147081298384E-2"/>
                  <c:y val="8.4930008748906549E-2"/>
                </c:manualLayout>
              </c:layout>
              <c:showVal val="1"/>
            </c:dLbl>
            <c:dLbl>
              <c:idx val="12"/>
              <c:layout>
                <c:manualLayout>
                  <c:x val="1.8927373002425345E-2"/>
                  <c:y val="5.9809893554972314E-2"/>
                </c:manualLayout>
              </c:layout>
              <c:showVal val="1"/>
            </c:dLbl>
            <c:numFmt formatCode="\$#,##0_);\(\$#,##0\)" sourceLinked="0"/>
            <c:spPr>
              <a:solidFill>
                <a:srgbClr val="FFFFFF"/>
              </a:solidFill>
              <a:ln w="3175">
                <a:solidFill>
                  <a:srgbClr val="000000"/>
                </a:solidFill>
                <a:prstDash val="solid"/>
              </a:ln>
              <a:effectLst>
                <a:outerShdw dist="35921" dir="2700000" algn="br">
                  <a:srgbClr val="000000"/>
                </a:outerShdw>
              </a:effectLst>
            </c:spPr>
            <c:txPr>
              <a:bodyPr/>
              <a:lstStyle/>
              <a:p>
                <a:pPr>
                  <a:defRPr sz="8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Val val="1"/>
          </c:dLbls>
          <c:cat>
            <c:strRef>
              <c:f>Sheet1!$A$2:$A$14</c:f>
              <c:strCache>
                <c:ptCount val="13"/>
                <c:pt idx="0">
                  <c:v>FY03</c:v>
                </c:pt>
                <c:pt idx="1">
                  <c:v>FY04</c:v>
                </c:pt>
                <c:pt idx="2">
                  <c:v>FY05</c:v>
                </c:pt>
                <c:pt idx="3">
                  <c:v>FY06</c:v>
                </c:pt>
                <c:pt idx="4">
                  <c:v>FY07</c:v>
                </c:pt>
                <c:pt idx="5">
                  <c:v>FY08</c:v>
                </c:pt>
                <c:pt idx="6">
                  <c:v>FY09</c:v>
                </c:pt>
                <c:pt idx="7">
                  <c:v>FY10</c:v>
                </c:pt>
                <c:pt idx="8">
                  <c:v>FY11</c:v>
                </c:pt>
                <c:pt idx="9">
                  <c:v>FY12</c:v>
                </c:pt>
                <c:pt idx="11">
                  <c:v>FY13 Budget</c:v>
                </c:pt>
                <c:pt idx="12">
                  <c:v>FY13 Projected</c:v>
                </c:pt>
              </c:strCache>
            </c:strRef>
          </c:cat>
          <c:val>
            <c:numRef>
              <c:f>Sheet1!$B$2:$B$14</c:f>
              <c:numCache>
                <c:formatCode>#,##0_);\(#,##0\)</c:formatCode>
                <c:ptCount val="13"/>
                <c:pt idx="0">
                  <c:v>1923503</c:v>
                </c:pt>
                <c:pt idx="1">
                  <c:v>1648442</c:v>
                </c:pt>
                <c:pt idx="2">
                  <c:v>1394097</c:v>
                </c:pt>
                <c:pt idx="3">
                  <c:v>1487184</c:v>
                </c:pt>
                <c:pt idx="4">
                  <c:v>1401262</c:v>
                </c:pt>
                <c:pt idx="5">
                  <c:v>1280961</c:v>
                </c:pt>
                <c:pt idx="6">
                  <c:v>1154872</c:v>
                </c:pt>
                <c:pt idx="7">
                  <c:v>1131048.33</c:v>
                </c:pt>
                <c:pt idx="8">
                  <c:v>1173210</c:v>
                </c:pt>
                <c:pt idx="9">
                  <c:v>1236569</c:v>
                </c:pt>
                <c:pt idx="11">
                  <c:v>1246900</c:v>
                </c:pt>
                <c:pt idx="12">
                  <c:v>1285500</c:v>
                </c:pt>
              </c:numCache>
            </c:numRef>
          </c:val>
          <c:shape val="cylinder"/>
        </c:ser>
        <c:dLbls>
          <c:showVal val="1"/>
        </c:dLbls>
        <c:gapDepth val="0"/>
        <c:shape val="box"/>
        <c:axId val="52895104"/>
        <c:axId val="52905088"/>
        <c:axId val="0"/>
      </c:bar3DChart>
      <c:catAx>
        <c:axId val="52895104"/>
        <c:scaling>
          <c:orientation val="minMax"/>
        </c:scaling>
        <c:axPos val="b"/>
        <c:numFmt formatCode="General" sourceLinked="1"/>
        <c:tickLblPos val="low"/>
        <c:spPr>
          <a:ln w="9525">
            <a:noFill/>
          </a:ln>
        </c:spPr>
        <c:txPr>
          <a:bodyPr rot="-2880000" vert="horz"/>
          <a:lstStyle/>
          <a:p>
            <a:pPr>
              <a:defRPr sz="115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52905088"/>
        <c:crosses val="autoZero"/>
        <c:auto val="1"/>
        <c:lblAlgn val="ctr"/>
        <c:lblOffset val="100"/>
        <c:tickLblSkip val="1"/>
        <c:tickMarkSkip val="1"/>
      </c:catAx>
      <c:valAx>
        <c:axId val="52905088"/>
        <c:scaling>
          <c:orientation val="minMax"/>
        </c:scaling>
        <c:axPos val="l"/>
        <c:majorGridlines>
          <c:spPr>
            <a:ln w="3175">
              <a:solidFill>
                <a:srgbClr val="000000"/>
              </a:solidFill>
              <a:prstDash val="solid"/>
            </a:ln>
          </c:spPr>
        </c:majorGridlines>
        <c:numFmt formatCode="\$#,##0_);\(\$#,##0\)" sourceLinked="0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8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52895104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</c:chart>
  <c:spPr>
    <a:solidFill>
      <a:srgbClr val="FFFFFF"/>
    </a:solidFill>
    <a:ln w="12700">
      <a:solidFill>
        <a:srgbClr val="000000"/>
      </a:solidFill>
      <a:prstDash val="solid"/>
    </a:ln>
    <a:effectLst>
      <a:outerShdw dist="35921" dir="2700000" algn="br">
        <a:srgbClr val="000000"/>
      </a:outerShdw>
    </a:effectLst>
  </c:spPr>
  <c:txPr>
    <a:bodyPr/>
    <a:lstStyle/>
    <a:p>
      <a:pPr>
        <a:defRPr sz="17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roundedCorners val="1"/>
  <c:chart>
    <c:view3D>
      <c:hPercent val="106"/>
      <c:depthPercent val="500"/>
      <c:rAngAx val="1"/>
    </c:view3D>
    <c:floor>
      <c:spPr>
        <a:solidFill>
          <a:srgbClr val="C0C0C0"/>
        </a:solidFill>
        <a:ln w="3175">
          <a:solidFill>
            <a:srgbClr val="000000"/>
          </a:solidFill>
          <a:prstDash val="solid"/>
        </a:ln>
      </c:spPr>
    </c:floor>
    <c:sideWall>
      <c:spPr>
        <a:noFill/>
        <a:ln w="25400">
          <a:noFill/>
        </a:ln>
      </c:spPr>
    </c:sideWall>
    <c:backWall>
      <c:spPr>
        <a:noFill/>
        <a:ln w="25400">
          <a:noFill/>
        </a:ln>
      </c:spPr>
    </c:backWall>
    <c:plotArea>
      <c:layout>
        <c:manualLayout>
          <c:layoutTarget val="inner"/>
          <c:xMode val="edge"/>
          <c:yMode val="edge"/>
          <c:x val="0.11671933279473394"/>
          <c:y val="9.0814425974531862E-3"/>
          <c:w val="0.88078160576931042"/>
          <c:h val="0.76036488772236399"/>
        </c:manualLayout>
      </c:layout>
      <c:bar3DChart>
        <c:barDir val="col"/>
        <c:grouping val="clustered"/>
        <c:ser>
          <c:idx val="0"/>
          <c:order val="0"/>
          <c:spPr>
            <a:solidFill>
              <a:srgbClr val="FF00FF"/>
            </a:solidFill>
            <a:ln w="12700">
              <a:solidFill>
                <a:srgbClr val="000000"/>
              </a:solidFill>
              <a:prstDash val="solid"/>
            </a:ln>
          </c:spPr>
          <c:dLbls>
            <c:dLbl>
              <c:idx val="0"/>
              <c:layout>
                <c:manualLayout>
                  <c:x val="1.4010780198216551E-2"/>
                  <c:y val="0.20968801850746749"/>
                </c:manualLayout>
              </c:layout>
              <c:showVal val="1"/>
            </c:dLbl>
            <c:dLbl>
              <c:idx val="1"/>
              <c:layout>
                <c:manualLayout>
                  <c:x val="6.9178734361674821E-3"/>
                  <c:y val="0.2059439428730267"/>
                </c:manualLayout>
              </c:layout>
              <c:showVal val="1"/>
            </c:dLbl>
            <c:dLbl>
              <c:idx val="2"/>
              <c:layout>
                <c:manualLayout>
                  <c:x val="1.349478791491765E-2"/>
                  <c:y val="0.2666802340032583"/>
                </c:manualLayout>
              </c:layout>
              <c:showVal val="1"/>
            </c:dLbl>
            <c:dLbl>
              <c:idx val="3"/>
              <c:layout>
                <c:manualLayout>
                  <c:x val="4.8246981697588993E-3"/>
                  <c:y val="0.13177448460155958"/>
                </c:manualLayout>
              </c:layout>
              <c:showVal val="1"/>
            </c:dLbl>
            <c:dLbl>
              <c:idx val="4"/>
              <c:layout>
                <c:manualLayout>
                  <c:x val="9.8243753875816211E-3"/>
                  <c:y val="0.26016166207031483"/>
                </c:manualLayout>
              </c:layout>
              <c:showVal val="1"/>
            </c:dLbl>
            <c:dLbl>
              <c:idx val="5"/>
              <c:layout>
                <c:manualLayout>
                  <c:x val="1.7978629167424081E-2"/>
                  <c:y val="0.19786768533089893"/>
                </c:manualLayout>
              </c:layout>
              <c:showVal val="1"/>
            </c:dLbl>
            <c:dLbl>
              <c:idx val="6"/>
              <c:layout>
                <c:manualLayout>
                  <c:x val="1.456618395886634E-2"/>
                  <c:y val="0.27516850299065998"/>
                </c:manualLayout>
              </c:layout>
              <c:showVal val="1"/>
            </c:dLbl>
            <c:dLbl>
              <c:idx val="7"/>
              <c:layout>
                <c:manualLayout>
                  <c:x val="2.9555271884079699E-2"/>
                  <c:y val="0.28011642310222934"/>
                </c:manualLayout>
              </c:layout>
              <c:showVal val="1"/>
            </c:dLbl>
            <c:dLbl>
              <c:idx val="8"/>
              <c:layout>
                <c:manualLayout>
                  <c:x val="1.4050191675567434E-2"/>
                  <c:y val="0.26185162021616726"/>
                </c:manualLayout>
              </c:layout>
              <c:showVal val="1"/>
            </c:dLbl>
            <c:dLbl>
              <c:idx val="9"/>
              <c:layout>
                <c:manualLayout>
                  <c:x val="2.0626940559875021E-2"/>
                  <c:y val="0.18067657395631562"/>
                </c:manualLayout>
              </c:layout>
              <c:showVal val="1"/>
            </c:dLbl>
            <c:dLbl>
              <c:idx val="11"/>
              <c:layout>
                <c:manualLayout>
                  <c:x val="6.9670549856347182E-3"/>
                  <c:y val="8.7881867803084532E-2"/>
                </c:manualLayout>
              </c:layout>
              <c:showVal val="1"/>
            </c:dLbl>
            <c:dLbl>
              <c:idx val="12"/>
              <c:layout>
                <c:manualLayout>
                  <c:x val="2.3133543638275602E-2"/>
                  <c:y val="4.9751253525924313E-2"/>
                </c:manualLayout>
              </c:layout>
              <c:showVal val="1"/>
            </c:dLbl>
            <c:numFmt formatCode="\$#,##0_);\(\$#,##0\)" sourceLinked="0"/>
            <c:spPr>
              <a:solidFill>
                <a:srgbClr val="FFFFFF"/>
              </a:solidFill>
              <a:ln w="3175">
                <a:solidFill>
                  <a:srgbClr val="000000"/>
                </a:solidFill>
                <a:prstDash val="solid"/>
              </a:ln>
              <a:effectLst>
                <a:outerShdw dist="35921" dir="2700000" algn="br">
                  <a:srgbClr val="000000"/>
                </a:outerShdw>
              </a:effectLst>
            </c:spPr>
            <c:txPr>
              <a:bodyPr/>
              <a:lstStyle/>
              <a:p>
                <a:pPr>
                  <a:defRPr sz="8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Val val="1"/>
          </c:dLbls>
          <c:cat>
            <c:strRef>
              <c:f>Sheet1!$A$2:$A$14</c:f>
              <c:strCache>
                <c:ptCount val="13"/>
                <c:pt idx="0">
                  <c:v>FY03</c:v>
                </c:pt>
                <c:pt idx="1">
                  <c:v>FY04</c:v>
                </c:pt>
                <c:pt idx="2">
                  <c:v>FY05</c:v>
                </c:pt>
                <c:pt idx="3">
                  <c:v>FY06</c:v>
                </c:pt>
                <c:pt idx="4">
                  <c:v>FY07</c:v>
                </c:pt>
                <c:pt idx="5">
                  <c:v>FY08</c:v>
                </c:pt>
                <c:pt idx="6">
                  <c:v>FY09</c:v>
                </c:pt>
                <c:pt idx="7">
                  <c:v>FY10</c:v>
                </c:pt>
                <c:pt idx="8">
                  <c:v>FY11</c:v>
                </c:pt>
                <c:pt idx="9">
                  <c:v>FY 12</c:v>
                </c:pt>
                <c:pt idx="11">
                  <c:v>FY13 Budget</c:v>
                </c:pt>
                <c:pt idx="12">
                  <c:v>FY13 Projected</c:v>
                </c:pt>
              </c:strCache>
            </c:strRef>
          </c:cat>
          <c:val>
            <c:numRef>
              <c:f>Sheet1!$B$2:$B$14</c:f>
              <c:numCache>
                <c:formatCode>#,##0_);\(#,##0\)</c:formatCode>
                <c:ptCount val="13"/>
                <c:pt idx="0">
                  <c:v>805667</c:v>
                </c:pt>
                <c:pt idx="1">
                  <c:v>919864</c:v>
                </c:pt>
                <c:pt idx="2">
                  <c:v>904896</c:v>
                </c:pt>
                <c:pt idx="3">
                  <c:v>887690</c:v>
                </c:pt>
                <c:pt idx="4">
                  <c:v>789210</c:v>
                </c:pt>
                <c:pt idx="5">
                  <c:v>815524</c:v>
                </c:pt>
                <c:pt idx="6">
                  <c:v>748920</c:v>
                </c:pt>
                <c:pt idx="7">
                  <c:v>676254.87</c:v>
                </c:pt>
                <c:pt idx="8">
                  <c:v>584582.03</c:v>
                </c:pt>
                <c:pt idx="9">
                  <c:v>596840</c:v>
                </c:pt>
                <c:pt idx="11">
                  <c:v>575000</c:v>
                </c:pt>
                <c:pt idx="12">
                  <c:v>575000</c:v>
                </c:pt>
              </c:numCache>
            </c:numRef>
          </c:val>
          <c:shape val="cylinder"/>
        </c:ser>
        <c:dLbls>
          <c:showVal val="1"/>
        </c:dLbls>
        <c:gapDepth val="0"/>
        <c:shape val="box"/>
        <c:axId val="53180288"/>
        <c:axId val="53181824"/>
        <c:axId val="0"/>
      </c:bar3DChart>
      <c:catAx>
        <c:axId val="53180288"/>
        <c:scaling>
          <c:orientation val="minMax"/>
        </c:scaling>
        <c:axPos val="b"/>
        <c:numFmt formatCode="General" sourceLinked="1"/>
        <c:tickLblPos val="low"/>
        <c:spPr>
          <a:ln w="9525">
            <a:noFill/>
          </a:ln>
        </c:spPr>
        <c:txPr>
          <a:bodyPr rot="-3600000" vert="horz"/>
          <a:lstStyle/>
          <a:p>
            <a:pPr>
              <a:defRPr sz="115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53181824"/>
        <c:crosses val="autoZero"/>
        <c:auto val="1"/>
        <c:lblAlgn val="ctr"/>
        <c:lblOffset val="100"/>
        <c:tickLblSkip val="1"/>
        <c:tickMarkSkip val="1"/>
      </c:catAx>
      <c:valAx>
        <c:axId val="53181824"/>
        <c:scaling>
          <c:orientation val="minMax"/>
        </c:scaling>
        <c:axPos val="l"/>
        <c:majorGridlines>
          <c:spPr>
            <a:ln w="3175">
              <a:solidFill>
                <a:srgbClr val="000000"/>
              </a:solidFill>
              <a:prstDash val="solid"/>
            </a:ln>
          </c:spPr>
        </c:majorGridlines>
        <c:numFmt formatCode="\$#,##0_);\(\$#,##0\)" sourceLinked="0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8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53180288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</c:chart>
  <c:spPr>
    <a:solidFill>
      <a:srgbClr val="FFFFFF"/>
    </a:solidFill>
    <a:ln w="12700">
      <a:solidFill>
        <a:srgbClr val="000000"/>
      </a:solidFill>
      <a:prstDash val="solid"/>
    </a:ln>
    <a:effectLst>
      <a:outerShdw dist="35921" dir="2700000" algn="br">
        <a:srgbClr val="000000"/>
      </a:outerShdw>
    </a:effectLst>
  </c:spPr>
  <c:txPr>
    <a:bodyPr/>
    <a:lstStyle/>
    <a:p>
      <a:pPr>
        <a:defRPr sz="17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roundedCorners val="1"/>
  <c:chart>
    <c:view3D>
      <c:hPercent val="106"/>
      <c:depthPercent val="500"/>
      <c:rAngAx val="1"/>
    </c:view3D>
    <c:floor>
      <c:spPr>
        <a:solidFill>
          <a:srgbClr val="C0C0C0"/>
        </a:solidFill>
        <a:ln w="3175">
          <a:solidFill>
            <a:srgbClr val="000000"/>
          </a:solidFill>
          <a:prstDash val="solid"/>
        </a:ln>
      </c:spPr>
    </c:floor>
    <c:sideWall>
      <c:spPr>
        <a:noFill/>
        <a:ln w="25400">
          <a:noFill/>
        </a:ln>
      </c:spPr>
    </c:sideWall>
    <c:backWall>
      <c:spPr>
        <a:noFill/>
        <a:ln w="25400">
          <a:noFill/>
        </a:ln>
      </c:spPr>
    </c:backWall>
    <c:plotArea>
      <c:layout>
        <c:manualLayout>
          <c:layoutTarget val="inner"/>
          <c:xMode val="edge"/>
          <c:yMode val="edge"/>
          <c:x val="0.11671933279473394"/>
          <c:y val="9.0814425974531862E-3"/>
          <c:w val="0.88078160576931042"/>
          <c:h val="0.76036488772236399"/>
        </c:manualLayout>
      </c:layout>
      <c:bar3DChart>
        <c:barDir val="col"/>
        <c:grouping val="clustered"/>
        <c:ser>
          <c:idx val="0"/>
          <c:order val="0"/>
          <c:spPr>
            <a:solidFill>
              <a:srgbClr val="FFFF00"/>
            </a:solidFill>
            <a:ln w="12700">
              <a:solidFill>
                <a:srgbClr val="000000"/>
              </a:solidFill>
              <a:prstDash val="solid"/>
            </a:ln>
          </c:spPr>
          <c:dLbls>
            <c:dLbl>
              <c:idx val="0"/>
              <c:layout>
                <c:manualLayout>
                  <c:x val="-9.1227634400589518E-3"/>
                  <c:y val="0.18412146398366872"/>
                </c:manualLayout>
              </c:layout>
              <c:showVal val="1"/>
            </c:dLbl>
            <c:dLbl>
              <c:idx val="1"/>
              <c:layout>
                <c:manualLayout>
                  <c:x val="6.9178734361674821E-3"/>
                  <c:y val="0.17440015310586296"/>
                </c:manualLayout>
              </c:layout>
              <c:showVal val="1"/>
            </c:dLbl>
            <c:dLbl>
              <c:idx val="2"/>
              <c:layout>
                <c:manualLayout>
                  <c:x val="2.1906820007120596E-2"/>
                  <c:y val="0.13926181102362203"/>
                </c:manualLayout>
              </c:layout>
              <c:showVal val="1"/>
            </c:dLbl>
            <c:dLbl>
              <c:idx val="3"/>
              <c:layout>
                <c:manualLayout>
                  <c:x val="1.3236957367710741E-2"/>
                  <c:y val="0.1850153105861784"/>
                </c:manualLayout>
              </c:layout>
              <c:showVal val="1"/>
            </c:dLbl>
            <c:dLbl>
              <c:idx val="4"/>
              <c:layout>
                <c:manualLayout>
                  <c:x val="2.6648782466860605E-2"/>
                  <c:y val="0.17451352435112291"/>
                </c:manualLayout>
              </c:layout>
              <c:showVal val="1"/>
            </c:dLbl>
            <c:dLbl>
              <c:idx val="5"/>
              <c:layout>
                <c:manualLayout>
                  <c:x val="1.7978588638565426E-2"/>
                  <c:y val="0.11221930592009333"/>
                </c:manualLayout>
              </c:layout>
              <c:showVal val="1"/>
            </c:dLbl>
            <c:dLbl>
              <c:idx val="6"/>
              <c:layout>
                <c:manualLayout>
                  <c:x val="2.297838164551199E-2"/>
                  <c:y val="0.12636391805191019"/>
                </c:manualLayout>
              </c:layout>
              <c:showVal val="1"/>
            </c:dLbl>
            <c:dLbl>
              <c:idx val="7"/>
              <c:layout>
                <c:manualLayout>
                  <c:x val="1.2730735156528146E-2"/>
                  <c:y val="0.18752387722367964"/>
                </c:manualLayout>
              </c:layout>
              <c:showVal val="1"/>
            </c:dLbl>
            <c:dLbl>
              <c:idx val="8"/>
              <c:layout>
                <c:manualLayout>
                  <c:x val="1.6153241097228859E-2"/>
                  <c:y val="0.12676308690580348"/>
                </c:manualLayout>
              </c:layout>
              <c:showVal val="1"/>
            </c:dLbl>
            <c:dLbl>
              <c:idx val="9"/>
              <c:layout>
                <c:manualLayout>
                  <c:x val="1.8524056732656061E-2"/>
                  <c:y val="0.11672553951589409"/>
                </c:manualLayout>
              </c:layout>
              <c:showVal val="1"/>
            </c:dLbl>
            <c:dLbl>
              <c:idx val="10"/>
              <c:layout>
                <c:manualLayout>
                  <c:x val="0"/>
                  <c:y val="3.95061728395062E-2"/>
                </c:manualLayout>
              </c:layout>
              <c:showVal val="1"/>
            </c:dLbl>
            <c:dLbl>
              <c:idx val="11"/>
              <c:layout>
                <c:manualLayout>
                  <c:x val="1.1173153828957503E-2"/>
                  <c:y val="8.7314632545931692E-2"/>
                </c:manualLayout>
              </c:layout>
              <c:showVal val="1"/>
            </c:dLbl>
            <c:dLbl>
              <c:idx val="12"/>
              <c:layout>
                <c:manualLayout>
                  <c:x val="2.3133543638275602E-2"/>
                  <c:y val="0.14120370370370369"/>
                </c:manualLayout>
              </c:layout>
              <c:showVal val="1"/>
            </c:dLbl>
            <c:numFmt formatCode="\$#,##0_);\(\$#,##0\)" sourceLinked="0"/>
            <c:spPr>
              <a:solidFill>
                <a:srgbClr val="FFFFFF"/>
              </a:solidFill>
              <a:ln w="3175">
                <a:solidFill>
                  <a:srgbClr val="000000"/>
                </a:solidFill>
                <a:prstDash val="solid"/>
              </a:ln>
              <a:effectLst>
                <a:outerShdw dist="35921" dir="2700000" algn="br">
                  <a:srgbClr val="000000"/>
                </a:outerShdw>
              </a:effectLst>
            </c:spPr>
            <c:txPr>
              <a:bodyPr/>
              <a:lstStyle/>
              <a:p>
                <a:pPr>
                  <a:defRPr sz="8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Val val="1"/>
          </c:dLbls>
          <c:cat>
            <c:strRef>
              <c:f>Sheet1!$A$2:$A$14</c:f>
              <c:strCache>
                <c:ptCount val="13"/>
                <c:pt idx="0">
                  <c:v>FY03</c:v>
                </c:pt>
                <c:pt idx="1">
                  <c:v>FY04</c:v>
                </c:pt>
                <c:pt idx="2">
                  <c:v>FY05</c:v>
                </c:pt>
                <c:pt idx="3">
                  <c:v>FY06</c:v>
                </c:pt>
                <c:pt idx="4">
                  <c:v>FY07</c:v>
                </c:pt>
                <c:pt idx="5">
                  <c:v>FY08</c:v>
                </c:pt>
                <c:pt idx="6">
                  <c:v>FY09</c:v>
                </c:pt>
                <c:pt idx="7">
                  <c:v>FY10</c:v>
                </c:pt>
                <c:pt idx="8">
                  <c:v>FY11</c:v>
                </c:pt>
                <c:pt idx="9">
                  <c:v>FY12</c:v>
                </c:pt>
                <c:pt idx="11">
                  <c:v>FY13 Budget</c:v>
                </c:pt>
                <c:pt idx="12">
                  <c:v>FY13 Projected</c:v>
                </c:pt>
              </c:strCache>
            </c:strRef>
          </c:cat>
          <c:val>
            <c:numRef>
              <c:f>Sheet1!$B$2:$B$14</c:f>
              <c:numCache>
                <c:formatCode>#,##0_);\(#,##0\)</c:formatCode>
                <c:ptCount val="13"/>
                <c:pt idx="0">
                  <c:v>3289382</c:v>
                </c:pt>
                <c:pt idx="1">
                  <c:v>3403432</c:v>
                </c:pt>
                <c:pt idx="2">
                  <c:v>3418462</c:v>
                </c:pt>
                <c:pt idx="3">
                  <c:v>3382319</c:v>
                </c:pt>
                <c:pt idx="4">
                  <c:v>3727522</c:v>
                </c:pt>
                <c:pt idx="5">
                  <c:v>3860101</c:v>
                </c:pt>
                <c:pt idx="6">
                  <c:v>3691392</c:v>
                </c:pt>
                <c:pt idx="7">
                  <c:v>3637825</c:v>
                </c:pt>
                <c:pt idx="8">
                  <c:v>3863574</c:v>
                </c:pt>
                <c:pt idx="9">
                  <c:v>4052754</c:v>
                </c:pt>
                <c:pt idx="11">
                  <c:v>4052754</c:v>
                </c:pt>
                <c:pt idx="12">
                  <c:v>3960430</c:v>
                </c:pt>
              </c:numCache>
            </c:numRef>
          </c:val>
          <c:shape val="cylinder"/>
        </c:ser>
        <c:dLbls>
          <c:showVal val="1"/>
        </c:dLbls>
        <c:gapDepth val="0"/>
        <c:shape val="box"/>
        <c:axId val="53145984"/>
        <c:axId val="53147520"/>
        <c:axId val="0"/>
      </c:bar3DChart>
      <c:catAx>
        <c:axId val="53145984"/>
        <c:scaling>
          <c:orientation val="minMax"/>
        </c:scaling>
        <c:axPos val="b"/>
        <c:numFmt formatCode="General" sourceLinked="1"/>
        <c:tickLblPos val="low"/>
        <c:spPr>
          <a:ln w="9525">
            <a:noFill/>
          </a:ln>
        </c:spPr>
        <c:txPr>
          <a:bodyPr rot="-3600000" vert="horz"/>
          <a:lstStyle/>
          <a:p>
            <a:pPr>
              <a:defRPr sz="115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53147520"/>
        <c:crosses val="autoZero"/>
        <c:auto val="1"/>
        <c:lblAlgn val="ctr"/>
        <c:lblOffset val="100"/>
        <c:tickLblSkip val="1"/>
        <c:tickMarkSkip val="1"/>
      </c:catAx>
      <c:valAx>
        <c:axId val="53147520"/>
        <c:scaling>
          <c:orientation val="minMax"/>
        </c:scaling>
        <c:axPos val="l"/>
        <c:majorGridlines>
          <c:spPr>
            <a:ln w="3175">
              <a:solidFill>
                <a:srgbClr val="000000"/>
              </a:solidFill>
              <a:prstDash val="solid"/>
            </a:ln>
          </c:spPr>
        </c:majorGridlines>
        <c:numFmt formatCode="\$#,##0_);\(\$#,##0\)" sourceLinked="0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8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53145984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</c:chart>
  <c:spPr>
    <a:solidFill>
      <a:srgbClr val="FFFFFF"/>
    </a:solidFill>
    <a:ln w="12700">
      <a:solidFill>
        <a:srgbClr val="000000"/>
      </a:solidFill>
      <a:prstDash val="solid"/>
    </a:ln>
    <a:effectLst>
      <a:outerShdw dist="35921" dir="2700000" algn="br">
        <a:srgbClr val="000000"/>
      </a:outerShdw>
    </a:effectLst>
  </c:spPr>
  <c:txPr>
    <a:bodyPr/>
    <a:lstStyle/>
    <a:p>
      <a:pPr>
        <a:defRPr sz="17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/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roundedCorners val="1"/>
  <c:chart>
    <c:view3D>
      <c:hPercent val="106"/>
      <c:depthPercent val="500"/>
      <c:rAngAx val="1"/>
    </c:view3D>
    <c:floor>
      <c:spPr>
        <a:solidFill>
          <a:srgbClr val="C0C0C0"/>
        </a:solidFill>
        <a:ln w="3175">
          <a:solidFill>
            <a:srgbClr val="000000"/>
          </a:solidFill>
          <a:prstDash val="solid"/>
        </a:ln>
      </c:spPr>
    </c:floor>
    <c:sideWall>
      <c:spPr>
        <a:noFill/>
        <a:ln w="25400">
          <a:noFill/>
        </a:ln>
      </c:spPr>
    </c:sideWall>
    <c:backWall>
      <c:spPr>
        <a:noFill/>
        <a:ln w="25400">
          <a:noFill/>
        </a:ln>
      </c:spPr>
    </c:backWall>
    <c:plotArea>
      <c:layout>
        <c:manualLayout>
          <c:layoutTarget val="inner"/>
          <c:xMode val="edge"/>
          <c:yMode val="edge"/>
          <c:x val="0.12816455696202531"/>
          <c:y val="2.0936248100566452E-2"/>
          <c:w val="0.86550632911392356"/>
          <c:h val="0.76604409448819932"/>
        </c:manualLayout>
      </c:layout>
      <c:bar3DChart>
        <c:barDir val="col"/>
        <c:grouping val="clustered"/>
        <c:ser>
          <c:idx val="0"/>
          <c:order val="0"/>
          <c:spPr>
            <a:solidFill>
              <a:srgbClr val="9999FF"/>
            </a:solidFill>
            <a:ln w="12700">
              <a:solidFill>
                <a:srgbClr val="000000"/>
              </a:solidFill>
              <a:prstDash val="solid"/>
            </a:ln>
          </c:spPr>
          <c:invertIfNegative val="1"/>
          <c:dLbls>
            <c:dLbl>
              <c:idx val="0"/>
              <c:layout>
                <c:manualLayout>
                  <c:x val="3.6093418259023596E-2"/>
                  <c:y val="0.12666666666666668"/>
                </c:manualLayout>
              </c:layout>
              <c:showVal val="1"/>
            </c:dLbl>
            <c:dLbl>
              <c:idx val="1"/>
              <c:layout>
                <c:manualLayout>
                  <c:x val="7.2798702709932321E-3"/>
                  <c:y val="0.142059142607175"/>
                </c:manualLayout>
              </c:layout>
              <c:showVal val="1"/>
            </c:dLbl>
            <c:dLbl>
              <c:idx val="2"/>
              <c:layout>
                <c:manualLayout>
                  <c:x val="1.6985138004246343E-2"/>
                  <c:y val="0.1466666666666667"/>
                </c:manualLayout>
              </c:layout>
              <c:showVal val="1"/>
            </c:dLbl>
            <c:dLbl>
              <c:idx val="3"/>
              <c:layout>
                <c:manualLayout>
                  <c:x val="2.6292859889329303E-2"/>
                  <c:y val="0.10216045494313281"/>
                </c:manualLayout>
              </c:layout>
              <c:showVal val="1"/>
            </c:dLbl>
            <c:dLbl>
              <c:idx val="4"/>
              <c:layout>
                <c:manualLayout>
                  <c:x val="2.3270642125148396E-2"/>
                  <c:y val="0.14245669291338584"/>
                </c:manualLayout>
              </c:layout>
              <c:showVal val="1"/>
            </c:dLbl>
            <c:dLbl>
              <c:idx val="5"/>
              <c:layout>
                <c:manualLayout>
                  <c:x val="2.1450925322232809E-2"/>
                  <c:y val="8.2014523184602575E-2"/>
                </c:manualLayout>
              </c:layout>
              <c:showVal val="1"/>
            </c:dLbl>
            <c:dLbl>
              <c:idx val="6"/>
              <c:layout>
                <c:manualLayout>
                  <c:x val="2.7122724309142723E-2"/>
                  <c:y val="6.2871566054243433E-2"/>
                </c:manualLayout>
              </c:layout>
              <c:showVal val="1"/>
            </c:dLbl>
            <c:dLbl>
              <c:idx val="7"/>
              <c:layout>
                <c:manualLayout>
                  <c:x val="2.3599645585703335E-2"/>
                  <c:y val="6.9448468941382333E-2"/>
                </c:manualLayout>
              </c:layout>
              <c:showVal val="1"/>
            </c:dLbl>
            <c:dLbl>
              <c:idx val="8"/>
              <c:layout>
                <c:manualLayout>
                  <c:x val="3.0191866839430002E-2"/>
                  <c:y val="5.8138716510592867E-2"/>
                </c:manualLayout>
              </c:layout>
              <c:showVal val="1"/>
            </c:dLbl>
            <c:dLbl>
              <c:idx val="9"/>
              <c:layout>
                <c:manualLayout>
                  <c:x val="3.8366557028472796E-2"/>
                  <c:y val="7.137616550917697E-2"/>
                </c:manualLayout>
              </c:layout>
              <c:showVal val="1"/>
            </c:dLbl>
            <c:dLbl>
              <c:idx val="10"/>
              <c:layout>
                <c:manualLayout>
                  <c:x val="1.2738853503184714E-2"/>
                  <c:y val="4.4444444444444502E-2"/>
                </c:manualLayout>
              </c:layout>
              <c:showVal val="1"/>
            </c:dLbl>
            <c:dLbl>
              <c:idx val="11"/>
              <c:layout>
                <c:manualLayout>
                  <c:x val="2.1231422505307886E-2"/>
                  <c:y val="9.7777777777777783E-2"/>
                </c:manualLayout>
              </c:layout>
              <c:showVal val="1"/>
            </c:dLbl>
            <c:numFmt formatCode="\$#,##0_);\(\$#,##0\)" sourceLinked="0"/>
            <c:spPr>
              <a:solidFill>
                <a:srgbClr val="FFFFFF"/>
              </a:solidFill>
              <a:ln w="3175">
                <a:solidFill>
                  <a:srgbClr val="000000"/>
                </a:solidFill>
                <a:prstDash val="solid"/>
              </a:ln>
              <a:effectLst>
                <a:outerShdw dist="35921" dir="2700000" algn="br">
                  <a:srgbClr val="000000"/>
                </a:outerShdw>
              </a:effectLst>
            </c:spPr>
            <c:txPr>
              <a:bodyPr/>
              <a:lstStyle/>
              <a:p>
                <a:pPr>
                  <a:defRPr sz="8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Val val="1"/>
          </c:dLbls>
          <c:cat>
            <c:strRef>
              <c:f>Sheet1!$A$2:$A$13</c:f>
              <c:strCache>
                <c:ptCount val="12"/>
                <c:pt idx="0">
                  <c:v>FY03 Actual</c:v>
                </c:pt>
                <c:pt idx="1">
                  <c:v>FY04 Actual</c:v>
                </c:pt>
                <c:pt idx="2">
                  <c:v>FY05 Actual</c:v>
                </c:pt>
                <c:pt idx="3">
                  <c:v>FY06 Actual</c:v>
                </c:pt>
                <c:pt idx="4">
                  <c:v>FY07 Actual</c:v>
                </c:pt>
                <c:pt idx="5">
                  <c:v>FY08 Actual</c:v>
                </c:pt>
                <c:pt idx="6">
                  <c:v>FY09 Actual</c:v>
                </c:pt>
                <c:pt idx="7">
                  <c:v>FY10 Actual</c:v>
                </c:pt>
                <c:pt idx="8">
                  <c:v>FY11 Acutal</c:v>
                </c:pt>
                <c:pt idx="10">
                  <c:v>FY12 Unaudited</c:v>
                </c:pt>
                <c:pt idx="11">
                  <c:v>FY 13 Projected</c:v>
                </c:pt>
              </c:strCache>
            </c:strRef>
          </c:cat>
          <c:val>
            <c:numRef>
              <c:f>Sheet1!$B$2:$B$13</c:f>
              <c:numCache>
                <c:formatCode>#,##0_);\(#,##0\)</c:formatCode>
                <c:ptCount val="12"/>
                <c:pt idx="0">
                  <c:v>6372309</c:v>
                </c:pt>
                <c:pt idx="1">
                  <c:v>5488379</c:v>
                </c:pt>
                <c:pt idx="2">
                  <c:v>4637761</c:v>
                </c:pt>
                <c:pt idx="3">
                  <c:v>5479818</c:v>
                </c:pt>
                <c:pt idx="4">
                  <c:v>5306330</c:v>
                </c:pt>
                <c:pt idx="5">
                  <c:v>5590875</c:v>
                </c:pt>
                <c:pt idx="6">
                  <c:v>5857816</c:v>
                </c:pt>
                <c:pt idx="7" formatCode="_(* #,##0_);_(* \(#,##0\);_(* &quot;-&quot;_);_(@_)">
                  <c:v>7612122</c:v>
                </c:pt>
                <c:pt idx="8">
                  <c:v>9247282</c:v>
                </c:pt>
                <c:pt idx="10">
                  <c:v>9477800</c:v>
                </c:pt>
                <c:pt idx="11">
                  <c:v>9477800</c:v>
                </c:pt>
              </c:numCache>
            </c:numRef>
          </c:val>
          <c:shape val="cylinder"/>
        </c:ser>
        <c:dLbls>
          <c:showVal val="1"/>
        </c:dLbls>
        <c:gapDepth val="0"/>
        <c:shape val="box"/>
        <c:axId val="53430912"/>
        <c:axId val="53457280"/>
        <c:axId val="0"/>
      </c:bar3DChart>
      <c:catAx>
        <c:axId val="53430912"/>
        <c:scaling>
          <c:orientation val="minMax"/>
        </c:scaling>
        <c:axPos val="b"/>
        <c:numFmt formatCode="General" sourceLinked="1"/>
        <c:tickLblPos val="low"/>
        <c:spPr>
          <a:ln w="9525">
            <a:noFill/>
          </a:ln>
        </c:spPr>
        <c:txPr>
          <a:bodyPr rot="-3600000" vert="horz"/>
          <a:lstStyle/>
          <a:p>
            <a:pPr>
              <a:defRPr sz="115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53457280"/>
        <c:crosses val="autoZero"/>
        <c:auto val="1"/>
        <c:lblAlgn val="ctr"/>
        <c:lblOffset val="100"/>
        <c:tickLblSkip val="1"/>
        <c:tickMarkSkip val="1"/>
      </c:catAx>
      <c:valAx>
        <c:axId val="53457280"/>
        <c:scaling>
          <c:orientation val="minMax"/>
        </c:scaling>
        <c:axPos val="l"/>
        <c:majorGridlines>
          <c:spPr>
            <a:ln w="3175">
              <a:solidFill>
                <a:srgbClr val="000000"/>
              </a:solidFill>
              <a:prstDash val="solid"/>
            </a:ln>
          </c:spPr>
        </c:majorGridlines>
        <c:numFmt formatCode="\$#,##0_);\(\$#,##0\)" sourceLinked="0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8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53430912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</c:chart>
  <c:spPr>
    <a:solidFill>
      <a:srgbClr val="FFFFFF"/>
    </a:solidFill>
    <a:ln w="12700">
      <a:solidFill>
        <a:srgbClr val="000000"/>
      </a:solidFill>
      <a:prstDash val="solid"/>
    </a:ln>
    <a:effectLst>
      <a:outerShdw dist="35921" dir="2700000" algn="br">
        <a:srgbClr val="000000"/>
      </a:outerShdw>
    </a:effectLst>
  </c:spPr>
  <c:txPr>
    <a:bodyPr/>
    <a:lstStyle/>
    <a:p>
      <a:pPr>
        <a:defRPr sz="16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0.01258</cdr:x>
      <cdr:y>0.02857</cdr:y>
    </cdr:from>
    <cdr:to>
      <cdr:x>0.43236</cdr:x>
      <cdr:y>0.07438</cdr:y>
    </cdr:to>
    <cdr:sp macro="" textlink="">
      <cdr:nvSpPr>
        <cdr:cNvPr id="3073" name="Text Box 1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76200" y="152400"/>
          <a:ext cx="2542986" cy="244351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1">
          <a:noFill/>
          <a:miter lim="800000"/>
          <a:headEnd/>
          <a:tailEnd/>
        </a:ln>
        <a:effectLst xmlns:a="http://schemas.openxmlformats.org/drawingml/2006/main"/>
      </cdr:spPr>
      <cdr:txBody>
        <a:bodyPr xmlns:a="http://schemas.openxmlformats.org/drawingml/2006/main" wrap="none" lIns="18288" tIns="27432" rIns="18288" bIns="27432" anchor="ctr" upright="1">
          <a:spAutoFit/>
        </a:bodyPr>
        <a:lstStyle xmlns:a="http://schemas.openxmlformats.org/drawingml/2006/main"/>
        <a:p xmlns:a="http://schemas.openxmlformats.org/drawingml/2006/main">
          <a:pPr algn="ctr" rtl="0">
            <a:defRPr sz="1000"/>
          </a:pPr>
          <a:r>
            <a:rPr lang="en-US" sz="1150" b="1" i="0" u="none" strike="noStrike" baseline="0" dirty="0">
              <a:solidFill>
                <a:srgbClr val="000000"/>
              </a:solidFill>
              <a:latin typeface="Arial"/>
              <a:cs typeface="Arial"/>
            </a:rPr>
            <a:t>COUNTY </a:t>
          </a:r>
          <a:r>
            <a:rPr lang="en-US" sz="800" b="1" i="1" u="none" strike="noStrike" baseline="0" dirty="0">
              <a:solidFill>
                <a:srgbClr val="000000"/>
              </a:solidFill>
              <a:latin typeface="Arial"/>
              <a:cs typeface="Arial"/>
            </a:rPr>
            <a:t>(population size ranking in brackets)</a:t>
          </a:r>
          <a:r>
            <a:rPr lang="en-US" sz="1625" b="0" i="1" u="none" strike="noStrike" baseline="0" dirty="0">
              <a:solidFill>
                <a:srgbClr val="000000"/>
              </a:solidFill>
              <a:latin typeface="Arial"/>
              <a:cs typeface="Arial"/>
            </a:rPr>
            <a:t> </a:t>
          </a:r>
        </a:p>
      </cdr:txBody>
    </cdr:sp>
  </cdr:relSizeAnchor>
  <cdr:relSizeAnchor xmlns:cdr="http://schemas.openxmlformats.org/drawingml/2006/chartDrawing">
    <cdr:from>
      <cdr:x>0.61635</cdr:x>
      <cdr:y>0.92857</cdr:y>
    </cdr:from>
    <cdr:to>
      <cdr:x>0.9457</cdr:x>
      <cdr:y>0.96351</cdr:y>
    </cdr:to>
    <cdr:sp macro="" textlink="">
      <cdr:nvSpPr>
        <cdr:cNvPr id="3074" name="Text Box 2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3733800" y="4953000"/>
          <a:ext cx="1995169" cy="186370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1">
          <a:noFill/>
          <a:miter lim="800000"/>
          <a:headEnd/>
          <a:tailEnd/>
        </a:ln>
        <a:effectLst xmlns:a="http://schemas.openxmlformats.org/drawingml/2006/main"/>
      </cdr:spPr>
      <cdr:txBody>
        <a:bodyPr xmlns:a="http://schemas.openxmlformats.org/drawingml/2006/main" wrap="none" lIns="18288" tIns="27432" rIns="18288" bIns="27432" anchor="ctr" upright="1">
          <a:spAutoFit/>
        </a:bodyPr>
        <a:lstStyle xmlns:a="http://schemas.openxmlformats.org/drawingml/2006/main"/>
        <a:p xmlns:a="http://schemas.openxmlformats.org/drawingml/2006/main">
          <a:pPr algn="ctr" rtl="0">
            <a:defRPr sz="1000"/>
          </a:pPr>
          <a:r>
            <a:rPr lang="en-US" sz="1150" b="1" i="0" u="none" strike="noStrike" baseline="0" dirty="0">
              <a:solidFill>
                <a:srgbClr val="000000"/>
              </a:solidFill>
              <a:latin typeface="Arial"/>
              <a:cs typeface="Arial"/>
            </a:rPr>
            <a:t>URBAN AREAS LEVY RATE</a:t>
          </a: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0.02201</cdr:x>
      <cdr:y>0.01538</cdr:y>
    </cdr:from>
    <cdr:to>
      <cdr:x>0.44179</cdr:x>
      <cdr:y>0.06119</cdr:y>
    </cdr:to>
    <cdr:sp macro="" textlink="">
      <cdr:nvSpPr>
        <cdr:cNvPr id="3073" name="Text Box 1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133350" y="76200"/>
          <a:ext cx="2542986" cy="226897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1">
          <a:noFill/>
          <a:miter lim="800000"/>
          <a:headEnd/>
          <a:tailEnd/>
        </a:ln>
        <a:effectLst xmlns:a="http://schemas.openxmlformats.org/drawingml/2006/main"/>
      </cdr:spPr>
      <cdr:txBody>
        <a:bodyPr xmlns:a="http://schemas.openxmlformats.org/drawingml/2006/main" wrap="none" lIns="18288" tIns="27432" rIns="18288" bIns="27432" anchor="ctr" upright="1">
          <a:spAutoFit/>
        </a:bodyPr>
        <a:lstStyle xmlns:a="http://schemas.openxmlformats.org/drawingml/2006/main"/>
        <a:p xmlns:a="http://schemas.openxmlformats.org/drawingml/2006/main">
          <a:pPr algn="ctr" rtl="0">
            <a:defRPr sz="1000"/>
          </a:pPr>
          <a:r>
            <a:rPr lang="en-US" sz="1150" b="1" i="0" u="none" strike="noStrike" baseline="0" dirty="0">
              <a:solidFill>
                <a:srgbClr val="000000"/>
              </a:solidFill>
              <a:latin typeface="Arial"/>
              <a:cs typeface="Arial"/>
            </a:rPr>
            <a:t>COUNTY </a:t>
          </a:r>
          <a:r>
            <a:rPr lang="en-US" sz="800" b="1" i="1" u="none" strike="noStrike" baseline="0" dirty="0">
              <a:solidFill>
                <a:srgbClr val="000000"/>
              </a:solidFill>
              <a:latin typeface="Arial"/>
              <a:cs typeface="Arial"/>
            </a:rPr>
            <a:t>(population size ranking in brackets)</a:t>
          </a:r>
          <a:r>
            <a:rPr lang="en-US" sz="1625" b="0" i="1" u="none" strike="noStrike" baseline="0" dirty="0">
              <a:solidFill>
                <a:srgbClr val="000000"/>
              </a:solidFill>
              <a:latin typeface="Arial"/>
              <a:cs typeface="Arial"/>
            </a:rPr>
            <a:t> </a:t>
          </a:r>
        </a:p>
      </cdr:txBody>
    </cdr:sp>
  </cdr:relSizeAnchor>
  <cdr:relSizeAnchor xmlns:cdr="http://schemas.openxmlformats.org/drawingml/2006/chartDrawing">
    <cdr:from>
      <cdr:x>0.58805</cdr:x>
      <cdr:y>0.92308</cdr:y>
    </cdr:from>
    <cdr:to>
      <cdr:x>0.9147</cdr:x>
      <cdr:y>0.95802</cdr:y>
    </cdr:to>
    <cdr:sp macro="" textlink="">
      <cdr:nvSpPr>
        <cdr:cNvPr id="3074" name="Text Box 2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3562350" y="4572000"/>
          <a:ext cx="1978813" cy="173058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1">
          <a:noFill/>
          <a:miter lim="800000"/>
          <a:headEnd/>
          <a:tailEnd/>
        </a:ln>
        <a:effectLst xmlns:a="http://schemas.openxmlformats.org/drawingml/2006/main"/>
      </cdr:spPr>
      <cdr:txBody>
        <a:bodyPr xmlns:a="http://schemas.openxmlformats.org/drawingml/2006/main" wrap="none" lIns="18288" tIns="27432" rIns="18288" bIns="27432" anchor="ctr" upright="1">
          <a:spAutoFit/>
        </a:bodyPr>
        <a:lstStyle xmlns:a="http://schemas.openxmlformats.org/drawingml/2006/main"/>
        <a:p xmlns:a="http://schemas.openxmlformats.org/drawingml/2006/main">
          <a:pPr algn="ctr" rtl="0">
            <a:defRPr sz="1000"/>
          </a:pPr>
          <a:r>
            <a:rPr lang="en-US" sz="1150" b="1" i="0" u="none" strike="noStrike" baseline="0" dirty="0">
              <a:solidFill>
                <a:srgbClr val="000000"/>
              </a:solidFill>
              <a:latin typeface="Arial"/>
              <a:cs typeface="Arial"/>
            </a:rPr>
            <a:t>RURAL AREAS LEVY RATE</a:t>
          </a:r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0.02201</cdr:x>
      <cdr:y>0.01515</cdr:y>
    </cdr:from>
    <cdr:to>
      <cdr:x>0.44179</cdr:x>
      <cdr:y>0.06096</cdr:y>
    </cdr:to>
    <cdr:sp macro="" textlink="">
      <cdr:nvSpPr>
        <cdr:cNvPr id="3073" name="Text Box 1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133350" y="76200"/>
          <a:ext cx="2542985" cy="230387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1">
          <a:noFill/>
          <a:miter lim="800000"/>
          <a:headEnd/>
          <a:tailEnd/>
        </a:ln>
        <a:effectLst xmlns:a="http://schemas.openxmlformats.org/drawingml/2006/main"/>
      </cdr:spPr>
      <cdr:txBody>
        <a:bodyPr xmlns:a="http://schemas.openxmlformats.org/drawingml/2006/main" wrap="none" lIns="18288" tIns="27432" rIns="18288" bIns="27432" anchor="ctr" upright="1">
          <a:spAutoFit/>
        </a:bodyPr>
        <a:lstStyle xmlns:a="http://schemas.openxmlformats.org/drawingml/2006/main"/>
        <a:p xmlns:a="http://schemas.openxmlformats.org/drawingml/2006/main">
          <a:pPr algn="ctr" rtl="0">
            <a:defRPr sz="1000"/>
          </a:pPr>
          <a:r>
            <a:rPr lang="en-US" sz="1150" b="1" i="0" u="none" strike="noStrike" baseline="0" dirty="0">
              <a:solidFill>
                <a:srgbClr val="000000"/>
              </a:solidFill>
              <a:latin typeface="Arial"/>
              <a:cs typeface="Arial"/>
            </a:rPr>
            <a:t>COUNTY </a:t>
          </a:r>
          <a:r>
            <a:rPr lang="en-US" sz="800" b="1" i="1" u="none" strike="noStrike" baseline="0" dirty="0">
              <a:solidFill>
                <a:srgbClr val="000000"/>
              </a:solidFill>
              <a:latin typeface="Arial"/>
              <a:cs typeface="Arial"/>
            </a:rPr>
            <a:t>(population size ranking in brackets)</a:t>
          </a:r>
          <a:r>
            <a:rPr lang="en-US" sz="1625" b="0" i="0" u="none" strike="noStrike" baseline="0" dirty="0">
              <a:solidFill>
                <a:srgbClr val="000000"/>
              </a:solidFill>
              <a:latin typeface="Arial"/>
              <a:cs typeface="Arial"/>
            </a:rPr>
            <a:t> </a:t>
          </a:r>
        </a:p>
      </cdr:txBody>
    </cdr:sp>
  </cdr:relSizeAnchor>
  <cdr:relSizeAnchor xmlns:cdr="http://schemas.openxmlformats.org/drawingml/2006/chartDrawing">
    <cdr:from>
      <cdr:x>0.37421</cdr:x>
      <cdr:y>0.92424</cdr:y>
    </cdr:from>
    <cdr:to>
      <cdr:x>0.94701</cdr:x>
      <cdr:y>0.95918</cdr:y>
    </cdr:to>
    <cdr:sp macro="" textlink="">
      <cdr:nvSpPr>
        <cdr:cNvPr id="3074" name="Text Box 2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2266950" y="4648200"/>
          <a:ext cx="3469965" cy="175720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1">
          <a:noFill/>
          <a:miter lim="800000"/>
          <a:headEnd/>
          <a:tailEnd/>
        </a:ln>
        <a:effectLst xmlns:a="http://schemas.openxmlformats.org/drawingml/2006/main"/>
      </cdr:spPr>
      <cdr:txBody>
        <a:bodyPr xmlns:a="http://schemas.openxmlformats.org/drawingml/2006/main" wrap="none" lIns="18288" tIns="27432" rIns="18288" bIns="27432" anchor="ctr" upright="1">
          <a:spAutoFit/>
        </a:bodyPr>
        <a:lstStyle xmlns:a="http://schemas.openxmlformats.org/drawingml/2006/main"/>
        <a:p xmlns:a="http://schemas.openxmlformats.org/drawingml/2006/main">
          <a:pPr algn="ctr" rtl="0">
            <a:defRPr sz="1000"/>
          </a:pPr>
          <a:r>
            <a:rPr lang="en-US" sz="1150" b="1" i="0" u="none" strike="noStrike" baseline="0" dirty="0">
              <a:solidFill>
                <a:srgbClr val="000000"/>
              </a:solidFill>
              <a:latin typeface="Arial"/>
              <a:cs typeface="Arial"/>
            </a:rPr>
            <a:t>COUNTY PROPERTY TAX AMOUNT PER CAPITA</a:t>
          </a:r>
        </a:p>
      </cdr:txBody>
    </cdr:sp>
  </cdr:relSizeAnchor>
</c:userShapes>
</file>

<file path=ppt/drawings/drawing4.xml><?xml version="1.0" encoding="utf-8"?>
<c:userShapes xmlns:c="http://schemas.openxmlformats.org/drawingml/2006/chart">
  <cdr:relSizeAnchor xmlns:cdr="http://schemas.openxmlformats.org/drawingml/2006/chartDrawing">
    <cdr:from>
      <cdr:x>0.03086</cdr:x>
      <cdr:y>0.01408</cdr:y>
    </cdr:from>
    <cdr:to>
      <cdr:x>0.40042</cdr:x>
      <cdr:y>0.06031</cdr:y>
    </cdr:to>
    <cdr:sp macro="" textlink="">
      <cdr:nvSpPr>
        <cdr:cNvPr id="3073" name="Text Box 1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190500" y="76201"/>
          <a:ext cx="2280998" cy="250114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1">
          <a:noFill/>
          <a:miter lim="800000"/>
          <a:headEnd/>
          <a:tailEnd/>
        </a:ln>
        <a:effectLst xmlns:a="http://schemas.openxmlformats.org/drawingml/2006/main"/>
      </cdr:spPr>
      <cdr:txBody>
        <a:bodyPr xmlns:a="http://schemas.openxmlformats.org/drawingml/2006/main" wrap="none" lIns="18288" tIns="27432" rIns="18288" bIns="27432" anchor="ctr" upright="1">
          <a:spAutoFit/>
        </a:bodyPr>
        <a:lstStyle xmlns:a="http://schemas.openxmlformats.org/drawingml/2006/main"/>
        <a:p xmlns:a="http://schemas.openxmlformats.org/drawingml/2006/main">
          <a:pPr algn="ctr" rtl="0">
            <a:defRPr sz="1000"/>
          </a:pPr>
          <a:r>
            <a:rPr lang="en-US" sz="1150" b="1" i="0" u="none" strike="noStrike" baseline="0" dirty="0">
              <a:solidFill>
                <a:srgbClr val="000000"/>
              </a:solidFill>
              <a:latin typeface="Arial"/>
              <a:cs typeface="Arial"/>
            </a:rPr>
            <a:t>COUNTY </a:t>
          </a:r>
          <a:r>
            <a:rPr lang="en-US" sz="800" b="1" i="1" u="none" strike="noStrike" baseline="0" dirty="0">
              <a:solidFill>
                <a:srgbClr val="000000"/>
              </a:solidFill>
              <a:latin typeface="Arial"/>
              <a:cs typeface="Arial"/>
            </a:rPr>
            <a:t>(per capita ranking in brackets)</a:t>
          </a:r>
          <a:r>
            <a:rPr lang="en-US" sz="1625" b="0" i="0" u="none" strike="noStrike" baseline="0" dirty="0">
              <a:solidFill>
                <a:srgbClr val="000000"/>
              </a:solidFill>
              <a:latin typeface="Arial"/>
              <a:cs typeface="Arial"/>
            </a:rPr>
            <a:t> </a:t>
          </a:r>
        </a:p>
      </cdr:txBody>
    </cdr:sp>
  </cdr:relSizeAnchor>
  <cdr:relSizeAnchor xmlns:cdr="http://schemas.openxmlformats.org/drawingml/2006/chartDrawing">
    <cdr:from>
      <cdr:x>0.40123</cdr:x>
      <cdr:y>0.94366</cdr:y>
    </cdr:from>
    <cdr:to>
      <cdr:x>0.96007</cdr:x>
      <cdr:y>0.97912</cdr:y>
    </cdr:to>
    <cdr:sp macro="" textlink="">
      <cdr:nvSpPr>
        <cdr:cNvPr id="3074" name="Text Box 2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2476500" y="5105401"/>
          <a:ext cx="3449272" cy="191846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1">
          <a:noFill/>
          <a:miter lim="800000"/>
          <a:headEnd/>
          <a:tailEnd/>
        </a:ln>
        <a:effectLst xmlns:a="http://schemas.openxmlformats.org/drawingml/2006/main"/>
      </cdr:spPr>
      <cdr:txBody>
        <a:bodyPr xmlns:a="http://schemas.openxmlformats.org/drawingml/2006/main" wrap="none" lIns="18288" tIns="27432" rIns="18288" bIns="27432" anchor="ctr" upright="1">
          <a:spAutoFit/>
        </a:bodyPr>
        <a:lstStyle xmlns:a="http://schemas.openxmlformats.org/drawingml/2006/main"/>
        <a:p xmlns:a="http://schemas.openxmlformats.org/drawingml/2006/main">
          <a:pPr algn="ctr" rtl="0">
            <a:defRPr sz="1000"/>
          </a:pPr>
          <a:r>
            <a:rPr lang="en-US" sz="1150" b="1" i="0" u="none" strike="noStrike" baseline="0" dirty="0">
              <a:solidFill>
                <a:srgbClr val="000000"/>
              </a:solidFill>
              <a:latin typeface="Arial"/>
              <a:cs typeface="Arial"/>
            </a:rPr>
            <a:t>COUNTY PROPERTY TAX AMOUNT PER CAPITA</a:t>
          </a:r>
        </a:p>
      </cdr:txBody>
    </cdr:sp>
  </cdr:relSizeAnchor>
</c:userShap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2B5930-DE6B-4045-A9C7-C295EC93E4F1}" type="datetimeFigureOut">
              <a:rPr lang="en-US"/>
              <a:pPr>
                <a:defRPr/>
              </a:pPr>
              <a:t>10/29/2012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C14209-4F9D-44DF-9589-AB6AED82267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F5A205-AFE1-4115-AF6D-0CE682C68A03}" type="datetimeFigureOut">
              <a:rPr lang="en-US"/>
              <a:pPr>
                <a:defRPr/>
              </a:pPr>
              <a:t>10/29/2012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716ACE-37FE-4BD4-A0BF-9AFA5F0A634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CF5F7F-8D80-4A63-83A8-56467CDF9F30}" type="datetimeFigureOut">
              <a:rPr lang="en-US"/>
              <a:pPr>
                <a:defRPr/>
              </a:pPr>
              <a:t>10/29/2012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A44081-4BA7-4860-A133-E6151F6C295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B3F62B-8B87-4462-848A-0E829B394C81}" type="datetimeFigureOut">
              <a:rPr lang="en-US"/>
              <a:pPr>
                <a:defRPr/>
              </a:pPr>
              <a:t>10/29/2012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B8F314-A23E-487A-9D92-756B236476C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CEF329-785F-4D76-905C-D784137D8EB7}" type="datetimeFigureOut">
              <a:rPr lang="en-US"/>
              <a:pPr>
                <a:defRPr/>
              </a:pPr>
              <a:t>10/29/2012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85362B-9363-4601-807D-328F57D500A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3DE1AF-757C-47CF-8827-14A8E53202EF}" type="datetimeFigureOut">
              <a:rPr lang="en-US"/>
              <a:pPr>
                <a:defRPr/>
              </a:pPr>
              <a:t>10/29/2012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23CDE6-75D8-446E-AD6B-56005D81F92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72E419-C4BA-47DB-8B85-D5B0B1B8C9A3}" type="datetimeFigureOut">
              <a:rPr lang="en-US"/>
              <a:pPr>
                <a:defRPr/>
              </a:pPr>
              <a:t>10/29/2012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E1C840-0E0B-4B3B-B255-9208906D10B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7DC91C-6473-4CD5-9EAC-50BE88688B4E}" type="datetimeFigureOut">
              <a:rPr lang="en-US"/>
              <a:pPr>
                <a:defRPr/>
              </a:pPr>
              <a:t>10/29/2012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7792D9-CAA1-4534-A9CA-2440D49D184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294FF6-CBC5-4B55-9303-23265E941E18}" type="datetimeFigureOut">
              <a:rPr lang="en-US"/>
              <a:pPr>
                <a:defRPr/>
              </a:pPr>
              <a:t>10/29/2012</a:t>
            </a:fld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30276F-D0BA-4A65-873B-A272966A70B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2003F3-DA63-4B68-BFF3-0F92D72150AF}" type="datetimeFigureOut">
              <a:rPr lang="en-US"/>
              <a:pPr>
                <a:defRPr/>
              </a:pPr>
              <a:t>10/29/2012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3A8D3C-09A8-483C-AE4C-FC47F294D82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89F905-C15F-4692-AA49-A909F17F11F9}" type="datetimeFigureOut">
              <a:rPr lang="en-US"/>
              <a:pPr>
                <a:defRPr/>
              </a:pPr>
              <a:t>10/29/2012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2F97D5-025C-427B-9543-B98EEB2F3FF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BC1B9116-3006-4948-AFAD-CA7EC2071C95}" type="datetimeFigureOut">
              <a:rPr lang="en-US"/>
              <a:pPr>
                <a:defRPr/>
              </a:pPr>
              <a:t>10/29/2012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46583D06-7523-4429-A296-62A08D162F2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ctrTitle"/>
          </p:nvPr>
        </p:nvSpPr>
        <p:spPr>
          <a:xfrm>
            <a:off x="609600" y="2514600"/>
            <a:ext cx="7772400" cy="1470025"/>
          </a:xfrm>
        </p:spPr>
        <p:txBody>
          <a:bodyPr/>
          <a:lstStyle/>
          <a:p>
            <a:pPr eaLnBrk="1" hangingPunct="1"/>
            <a:r>
              <a:rPr lang="en-US" dirty="0" smtClean="0"/>
              <a:t>FY14 Initial Budget Discussion </a:t>
            </a:r>
            <a:br>
              <a:rPr lang="en-US" dirty="0" smtClean="0"/>
            </a:br>
            <a:r>
              <a:rPr lang="en-US" dirty="0" smtClean="0"/>
              <a:t>with Board of Supervisors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95400" y="3962400"/>
            <a:ext cx="6400800" cy="175260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b="1" dirty="0" smtClean="0"/>
              <a:t>October 23, 2012</a:t>
            </a:r>
          </a:p>
        </p:txBody>
      </p:sp>
      <p:pic>
        <p:nvPicPr>
          <p:cNvPr id="2052" name="Picture 5" descr="Welcome to Scott County Iowa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0" y="5791200"/>
            <a:ext cx="60960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3" name="Picture 6" descr="image00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228600"/>
            <a:ext cx="2339975" cy="173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1371600" y="152400"/>
          <a:ext cx="6096000" cy="419100"/>
        </p:xfrm>
        <a:graphic>
          <a:graphicData uri="http://schemas.openxmlformats.org/drawingml/2006/table">
            <a:tbl>
              <a:tblPr/>
              <a:tblGrid>
                <a:gridCol w="609600"/>
                <a:gridCol w="609600"/>
                <a:gridCol w="3657600"/>
                <a:gridCol w="609600"/>
                <a:gridCol w="609600"/>
              </a:tblGrid>
              <a:tr h="257175">
                <a:tc gridSpan="5"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latin typeface="Arial"/>
                        </a:rPr>
                        <a:t>SALES TAX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61925"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 dirty="0">
                          <a:latin typeface="Arial"/>
                        </a:rPr>
                        <a:t>TEN YEAR COMPARISON and </a:t>
                      </a:r>
                      <a:r>
                        <a:rPr lang="en-US" sz="1000" b="1" i="0" u="none" strike="noStrike" dirty="0" smtClean="0">
                          <a:latin typeface="Arial"/>
                        </a:rPr>
                        <a:t>FY13 </a:t>
                      </a:r>
                      <a:r>
                        <a:rPr lang="en-US" sz="1000" b="1" i="0" u="none" strike="noStrike" dirty="0">
                          <a:latin typeface="Arial"/>
                        </a:rPr>
                        <a:t>BUDGET AMOUNT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1981200" y="6248400"/>
          <a:ext cx="5486400" cy="323850"/>
        </p:xfrm>
        <a:graphic>
          <a:graphicData uri="http://schemas.openxmlformats.org/drawingml/2006/table">
            <a:tbl>
              <a:tblPr/>
              <a:tblGrid>
                <a:gridCol w="4876800"/>
                <a:gridCol w="609600"/>
              </a:tblGrid>
              <a:tr h="161925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 dirty="0">
                          <a:latin typeface="Arial"/>
                        </a:rPr>
                        <a:t>Sales Tax is used for property tax relief.  This revenue source is different from others, as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 dirty="0" smtClean="0">
                          <a:latin typeface="Arial"/>
                        </a:rPr>
                        <a:t>most</a:t>
                      </a:r>
                      <a:r>
                        <a:rPr lang="en-US" sz="1000" b="1" i="0" u="none" strike="noStrike" baseline="0" dirty="0" smtClean="0">
                          <a:latin typeface="Arial"/>
                        </a:rPr>
                        <a:t> recent estimates project a slight decrease from FY 12. </a:t>
                      </a:r>
                      <a:endParaRPr lang="en-US" sz="1000" b="1" i="0" u="none" strike="noStrike" dirty="0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6" name="Chart 5"/>
          <p:cNvGraphicFramePr>
            <a:graphicFrameLocks/>
          </p:cNvGraphicFramePr>
          <p:nvPr/>
        </p:nvGraphicFramePr>
        <p:xfrm>
          <a:off x="1552575" y="685801"/>
          <a:ext cx="6038850" cy="5486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371600" y="228600"/>
          <a:ext cx="6096000" cy="419100"/>
        </p:xfrm>
        <a:graphic>
          <a:graphicData uri="http://schemas.openxmlformats.org/drawingml/2006/table">
            <a:tbl>
              <a:tblPr/>
              <a:tblGrid>
                <a:gridCol w="609600"/>
                <a:gridCol w="609600"/>
                <a:gridCol w="3657600"/>
                <a:gridCol w="609600"/>
                <a:gridCol w="609600"/>
              </a:tblGrid>
              <a:tr h="257175">
                <a:tc gridSpan="5"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latin typeface="Arial"/>
                        </a:rPr>
                        <a:t>GENERAL FUND </a:t>
                      </a:r>
                      <a:r>
                        <a:rPr lang="en-US" sz="1600" b="1" i="0" u="none" strike="noStrike" dirty="0" smtClean="0">
                          <a:latin typeface="Arial"/>
                        </a:rPr>
                        <a:t>UNASSIGNED </a:t>
                      </a:r>
                      <a:r>
                        <a:rPr lang="en-US" sz="1600" b="1" i="0" u="none" strike="noStrike" dirty="0">
                          <a:latin typeface="Arial"/>
                        </a:rPr>
                        <a:t>ENDING FUND BALANCE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61925"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 dirty="0">
                          <a:latin typeface="Arial"/>
                        </a:rPr>
                        <a:t>TEN YEAR COMPARISON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1905000" y="6400800"/>
          <a:ext cx="5486400" cy="323850"/>
        </p:xfrm>
        <a:graphic>
          <a:graphicData uri="http://schemas.openxmlformats.org/drawingml/2006/table">
            <a:tbl>
              <a:tblPr/>
              <a:tblGrid>
                <a:gridCol w="3657600"/>
                <a:gridCol w="609600"/>
                <a:gridCol w="609600"/>
                <a:gridCol w="609600"/>
              </a:tblGrid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 dirty="0">
                          <a:latin typeface="Arial"/>
                        </a:rPr>
                        <a:t>We project that we will end </a:t>
                      </a:r>
                      <a:r>
                        <a:rPr lang="en-US" sz="1000" b="1" i="0" u="none" strike="noStrike" dirty="0" smtClean="0">
                          <a:latin typeface="Arial"/>
                        </a:rPr>
                        <a:t>FY12 </a:t>
                      </a:r>
                      <a:r>
                        <a:rPr lang="en-US" sz="1000" b="1" i="0" u="none" strike="noStrike" dirty="0">
                          <a:latin typeface="Arial"/>
                        </a:rPr>
                        <a:t>with </a:t>
                      </a:r>
                      <a:r>
                        <a:rPr lang="en-US" sz="1000" b="1" i="0" u="none" strike="noStrike" dirty="0" smtClean="0">
                          <a:latin typeface="Arial"/>
                        </a:rPr>
                        <a:t>17.77% </a:t>
                      </a:r>
                      <a:r>
                        <a:rPr lang="en-US" sz="1000" b="1" i="0" u="none" strike="noStrike" dirty="0">
                          <a:latin typeface="Arial"/>
                        </a:rPr>
                        <a:t>fund balance.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1925">
                <a:tc gridSpan="4"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 dirty="0">
                          <a:latin typeface="Arial"/>
                        </a:rPr>
                        <a:t>The Board's Financial Management Policy requires a </a:t>
                      </a:r>
                      <a:r>
                        <a:rPr lang="en-US" sz="1000" b="1" i="0" u="sng" strike="noStrike" dirty="0">
                          <a:latin typeface="Arial"/>
                        </a:rPr>
                        <a:t>15% </a:t>
                      </a:r>
                      <a:r>
                        <a:rPr lang="en-US" sz="1000" b="1" i="0" u="sng" strike="noStrike" dirty="0" smtClean="0">
                          <a:latin typeface="Arial"/>
                        </a:rPr>
                        <a:t>minimum</a:t>
                      </a:r>
                      <a:r>
                        <a:rPr lang="en-US" sz="1000" b="1" i="0" u="none" strike="noStrike" baseline="0" dirty="0" smtClean="0">
                          <a:latin typeface="Arial"/>
                        </a:rPr>
                        <a:t> </a:t>
                      </a:r>
                      <a:r>
                        <a:rPr lang="en-US" sz="1000" b="1" i="0" u="none" strike="noStrike" dirty="0" smtClean="0">
                          <a:latin typeface="Arial"/>
                        </a:rPr>
                        <a:t>General </a:t>
                      </a:r>
                      <a:r>
                        <a:rPr lang="en-US" sz="1000" b="1" i="0" u="none" strike="noStrike" dirty="0">
                          <a:latin typeface="Arial"/>
                        </a:rPr>
                        <a:t>Fund balance.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9" name="Chart 8"/>
          <p:cNvGraphicFramePr>
            <a:graphicFrameLocks/>
          </p:cNvGraphicFramePr>
          <p:nvPr/>
        </p:nvGraphicFramePr>
        <p:xfrm>
          <a:off x="1600200" y="685800"/>
          <a:ext cx="5981700" cy="5715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FY14 Budget Preparation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754563"/>
          </a:xfrm>
        </p:spPr>
        <p:txBody>
          <a:bodyPr/>
          <a:lstStyle/>
          <a:p>
            <a:pPr eaLnBrk="1" hangingPunct="1">
              <a:defRPr/>
            </a:pPr>
            <a:r>
              <a:rPr lang="en-US" sz="2400" b="1" dirty="0" smtClean="0"/>
              <a:t>Personnel</a:t>
            </a:r>
          </a:p>
          <a:p>
            <a:pPr lvl="1" eaLnBrk="1" hangingPunct="1">
              <a:defRPr/>
            </a:pPr>
            <a:r>
              <a:rPr lang="en-US" sz="1600" dirty="0" smtClean="0"/>
              <a:t>IPERS Increase, COLA, Health Costs 4%, (maintain Health/Dental Insurance Fund Balance), Two unions are currently </a:t>
            </a:r>
            <a:r>
              <a:rPr lang="en-US" sz="1600" smtClean="0"/>
              <a:t>in negotiations</a:t>
            </a:r>
            <a:endParaRPr lang="en-US" sz="1600" dirty="0" smtClean="0"/>
          </a:p>
          <a:p>
            <a:pPr lvl="1" eaLnBrk="1" hangingPunct="1">
              <a:defRPr/>
            </a:pPr>
            <a:endParaRPr lang="en-US" sz="1600" dirty="0" smtClean="0"/>
          </a:p>
          <a:p>
            <a:pPr lvl="1" eaLnBrk="1" hangingPunct="1">
              <a:defRPr/>
            </a:pPr>
            <a:endParaRPr lang="en-US" sz="1600" dirty="0" smtClean="0"/>
          </a:p>
          <a:p>
            <a:pPr eaLnBrk="1" hangingPunct="1">
              <a:defRPr/>
            </a:pPr>
            <a:r>
              <a:rPr lang="en-US" sz="2400" b="1" dirty="0" smtClean="0"/>
              <a:t>Non-Personnel</a:t>
            </a:r>
            <a:r>
              <a:rPr lang="en-US" sz="2400" dirty="0" smtClean="0"/>
              <a:t> </a:t>
            </a:r>
          </a:p>
          <a:p>
            <a:pPr lvl="1" eaLnBrk="1" hangingPunct="1">
              <a:defRPr/>
            </a:pPr>
            <a:r>
              <a:rPr lang="en-US" sz="1600" dirty="0" smtClean="0"/>
              <a:t>Budget 0% growth from FY12 </a:t>
            </a:r>
          </a:p>
          <a:p>
            <a:pPr lvl="1" eaLnBrk="1" hangingPunct="1">
              <a:buNone/>
              <a:defRPr/>
            </a:pPr>
            <a:r>
              <a:rPr lang="en-US" sz="1600" dirty="0" smtClean="0"/>
              <a:t>	(FY12 Operating Budget 94.5% expended + 1.7% inflation)</a:t>
            </a:r>
          </a:p>
          <a:p>
            <a:pPr lvl="1" eaLnBrk="1" hangingPunct="1">
              <a:defRPr/>
            </a:pPr>
            <a:r>
              <a:rPr lang="en-US" sz="1600" dirty="0" smtClean="0"/>
              <a:t>Adjust non-general fund budgets to expected revenues </a:t>
            </a:r>
          </a:p>
          <a:p>
            <a:pPr lvl="1" eaLnBrk="1" hangingPunct="1">
              <a:buNone/>
              <a:defRPr/>
            </a:pPr>
            <a:r>
              <a:rPr lang="en-US" sz="1600" dirty="0" smtClean="0"/>
              <a:t>	(i.e. Secondary Roads, MHDD)</a:t>
            </a:r>
          </a:p>
          <a:p>
            <a:pPr eaLnBrk="1" hangingPunct="1">
              <a:buFont typeface="Arial" charset="0"/>
              <a:buChar char="•"/>
              <a:defRPr/>
            </a:pPr>
            <a:endParaRPr lang="en-US" sz="2000" dirty="0" smtClean="0"/>
          </a:p>
          <a:p>
            <a:pPr marL="514350" indent="-514350" eaLnBrk="1" hangingPunct="1">
              <a:buFont typeface="Arial" charset="0"/>
              <a:buNone/>
              <a:defRPr/>
            </a:pPr>
            <a:endParaRPr lang="en-US" sz="2400" dirty="0" smtClean="0"/>
          </a:p>
          <a:p>
            <a:pPr marL="514350" indent="-514350" eaLnBrk="1" hangingPunct="1">
              <a:buFont typeface="+mj-lt"/>
              <a:buAutoNum type="arabicPeriod"/>
              <a:defRPr/>
            </a:pPr>
            <a:endParaRPr lang="en-US" sz="2400" dirty="0" smtClean="0"/>
          </a:p>
        </p:txBody>
      </p:sp>
      <p:pic>
        <p:nvPicPr>
          <p:cNvPr id="4" name="Picture 5" descr="Welcome to Scott County Iowa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0" y="5791200"/>
            <a:ext cx="60960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FY14 Budget Preparation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525963"/>
          </a:xfrm>
        </p:spPr>
        <p:txBody>
          <a:bodyPr/>
          <a:lstStyle/>
          <a:p>
            <a:pPr lvl="1">
              <a:buFont typeface="Wingdings" pitchFamily="2" charset="2"/>
              <a:buChar char="q"/>
            </a:pPr>
            <a:endParaRPr lang="en-US" sz="2000" dirty="0" smtClean="0"/>
          </a:p>
          <a:p>
            <a:pPr eaLnBrk="1" hangingPunct="1">
              <a:buFont typeface="Arial" charset="0"/>
              <a:buChar char="•"/>
              <a:defRPr/>
            </a:pPr>
            <a:r>
              <a:rPr lang="en-US" sz="2000" b="1" dirty="0" smtClean="0"/>
              <a:t>Authorized Agencies</a:t>
            </a:r>
          </a:p>
          <a:p>
            <a:pPr lvl="1" eaLnBrk="1" hangingPunct="1">
              <a:buNone/>
              <a:defRPr/>
            </a:pPr>
            <a:r>
              <a:rPr lang="en-US" sz="1600" dirty="0" smtClean="0"/>
              <a:t>-  	</a:t>
            </a:r>
            <a:r>
              <a:rPr lang="en-US" sz="2000" dirty="0" smtClean="0"/>
              <a:t>Require FY14 Budgets at 0% growth</a:t>
            </a:r>
          </a:p>
          <a:p>
            <a:pPr eaLnBrk="1" hangingPunct="1">
              <a:defRPr/>
            </a:pPr>
            <a:r>
              <a:rPr lang="en-US" sz="2000" b="1" dirty="0" smtClean="0"/>
              <a:t>Capital Budget </a:t>
            </a:r>
          </a:p>
          <a:p>
            <a:pPr lvl="1" eaLnBrk="1" hangingPunct="1">
              <a:buNone/>
              <a:defRPr/>
            </a:pPr>
            <a:r>
              <a:rPr lang="en-US" sz="2000" dirty="0" smtClean="0"/>
              <a:t>- 	Continue property tax transfer at  $1,225,000</a:t>
            </a:r>
          </a:p>
          <a:p>
            <a:pPr lvl="1">
              <a:buNone/>
            </a:pPr>
            <a:r>
              <a:rPr lang="en-US" sz="2000" dirty="0" smtClean="0"/>
              <a:t>	    Continue ERP funding </a:t>
            </a:r>
          </a:p>
          <a:p>
            <a:pPr lvl="1">
              <a:buNone/>
            </a:pPr>
            <a:r>
              <a:rPr lang="en-US" sz="2000" dirty="0" smtClean="0"/>
              <a:t>	    Review Fleet Study recommendation</a:t>
            </a:r>
          </a:p>
          <a:p>
            <a:pPr lvl="1">
              <a:buNone/>
            </a:pPr>
            <a:r>
              <a:rPr lang="en-US" sz="2000" dirty="0" smtClean="0"/>
              <a:t>	    Review Space Study results </a:t>
            </a:r>
          </a:p>
          <a:p>
            <a:pPr lvl="1">
              <a:buNone/>
            </a:pPr>
            <a:r>
              <a:rPr lang="en-US" sz="2000" dirty="0" smtClean="0"/>
              <a:t>         PSA lease in Debt Service levy</a:t>
            </a:r>
          </a:p>
          <a:p>
            <a:pPr lvl="1">
              <a:buNone/>
            </a:pPr>
            <a:endParaRPr lang="en-US" sz="2000" dirty="0" smtClean="0"/>
          </a:p>
        </p:txBody>
      </p:sp>
      <p:pic>
        <p:nvPicPr>
          <p:cNvPr id="4" name="Picture 5" descr="Welcome to Scott County Iowa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0" y="5791200"/>
            <a:ext cx="60960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36" name="Rectangle 1"/>
          <p:cNvSpPr>
            <a:spLocks noChangeArrowheads="1"/>
          </p:cNvSpPr>
          <p:nvPr/>
        </p:nvSpPr>
        <p:spPr bwMode="auto">
          <a:xfrm>
            <a:off x="762000" y="3175"/>
            <a:ext cx="6623050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 anchor="ctr">
            <a:spAutoFit/>
          </a:bodyPr>
          <a:lstStyle/>
          <a:p>
            <a:pPr algn="ctr">
              <a:tabLst>
                <a:tab pos="3336925" algn="ctr"/>
              </a:tabLst>
            </a:pPr>
            <a:r>
              <a:rPr lang="en-US" sz="1600" b="1" dirty="0">
                <a:latin typeface="CG Times"/>
                <a:cs typeface="Times New Roman" pitchFamily="18" charset="0"/>
              </a:rPr>
              <a:t>SCOTT COUNTY</a:t>
            </a:r>
            <a:endParaRPr lang="en-US" sz="1600" dirty="0"/>
          </a:p>
          <a:p>
            <a:pPr algn="ctr" eaLnBrk="0" hangingPunct="0">
              <a:tabLst>
                <a:tab pos="3336925" algn="ctr"/>
              </a:tabLst>
            </a:pPr>
            <a:r>
              <a:rPr lang="en-US" sz="1600" b="1" dirty="0" smtClean="0">
                <a:latin typeface="CG Times"/>
                <a:cs typeface="Times New Roman" pitchFamily="18" charset="0"/>
              </a:rPr>
              <a:t>FY14 BUDGET </a:t>
            </a:r>
            <a:r>
              <a:rPr lang="en-US" sz="1600" b="1" dirty="0">
                <a:latin typeface="CG Times"/>
                <a:cs typeface="Times New Roman" pitchFamily="18" charset="0"/>
              </a:rPr>
              <a:t>PREPARATION</a:t>
            </a:r>
            <a:endParaRPr lang="en-US" sz="1600" b="1" u="sng" dirty="0">
              <a:latin typeface="CG Times"/>
            </a:endParaRPr>
          </a:p>
          <a:p>
            <a:pPr algn="ctr" eaLnBrk="0" hangingPunct="0">
              <a:tabLst>
                <a:tab pos="3336925" algn="ctr"/>
              </a:tabLst>
            </a:pPr>
            <a:r>
              <a:rPr lang="en-US" sz="1600" b="1" u="sng" dirty="0">
                <a:latin typeface="CG Times"/>
              </a:rPr>
              <a:t>CALENDAR OF EVENTS</a:t>
            </a:r>
          </a:p>
          <a:p>
            <a:pPr eaLnBrk="0" hangingPunct="0">
              <a:tabLst>
                <a:tab pos="3336925" algn="ctr"/>
              </a:tabLst>
            </a:pPr>
            <a:endParaRPr lang="en-US" dirty="0">
              <a:latin typeface="Calibri" pitchFamily="34" charset="0"/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533400" y="990600"/>
            <a:ext cx="8229600" cy="4525963"/>
          </a:xfrm>
        </p:spPr>
        <p:txBody>
          <a:bodyPr/>
          <a:lstStyle/>
          <a:p>
            <a:pPr>
              <a:buNone/>
            </a:pPr>
            <a:r>
              <a:rPr lang="en-US" sz="1000" dirty="0" smtClean="0"/>
              <a:t>October 23		Work Session with Board of Supervisors and County Administrator / Budget Manager on FY 14 Budget</a:t>
            </a:r>
          </a:p>
          <a:p>
            <a:pPr>
              <a:buNone/>
            </a:pPr>
            <a:r>
              <a:rPr lang="en-US" sz="1000" dirty="0" smtClean="0"/>
              <a:t>			</a:t>
            </a:r>
          </a:p>
          <a:p>
            <a:pPr>
              <a:buNone/>
            </a:pPr>
            <a:r>
              <a:rPr lang="en-US" sz="1000" dirty="0" smtClean="0"/>
              <a:t>October 26, 2012/ 1:00 p.m.	FY14 Budget Orientation Session for County Departments and Authorized Agencies</a:t>
            </a:r>
          </a:p>
          <a:p>
            <a:pPr>
              <a:buNone/>
            </a:pPr>
            <a:r>
              <a:rPr lang="en-US" sz="1000" b="1" i="1" dirty="0" smtClean="0"/>
              <a:t>November 21, 2012	FY14 Budget Submissions Due</a:t>
            </a:r>
            <a:endParaRPr lang="en-US" sz="1000" dirty="0" smtClean="0"/>
          </a:p>
          <a:p>
            <a:pPr>
              <a:buNone/>
            </a:pPr>
            <a:r>
              <a:rPr lang="en-US" sz="1000" b="1" i="1" dirty="0" smtClean="0"/>
              <a:t>			FY13 Budget Amendment Submissions Due</a:t>
            </a:r>
            <a:endParaRPr lang="en-US" sz="1000" dirty="0" smtClean="0"/>
          </a:p>
          <a:p>
            <a:pPr>
              <a:buNone/>
            </a:pPr>
            <a:r>
              <a:rPr lang="en-US" sz="1000" b="1" i="1" dirty="0" smtClean="0"/>
              <a:t>			FY14 County Departments BFO Submissions Due</a:t>
            </a:r>
            <a:endParaRPr lang="en-US" sz="1000" dirty="0" smtClean="0"/>
          </a:p>
          <a:p>
            <a:pPr>
              <a:buNone/>
            </a:pPr>
            <a:r>
              <a:rPr lang="en-US" sz="1000" dirty="0" smtClean="0"/>
              <a:t>			</a:t>
            </a:r>
            <a:r>
              <a:rPr lang="en-US" sz="1000" b="1" dirty="0" smtClean="0"/>
              <a:t>Capital Improvement Forms Due</a:t>
            </a:r>
            <a:endParaRPr lang="en-US" sz="1000" dirty="0" smtClean="0"/>
          </a:p>
          <a:p>
            <a:pPr>
              <a:buNone/>
            </a:pPr>
            <a:r>
              <a:rPr lang="en-US" sz="1000" i="1" dirty="0" smtClean="0"/>
              <a:t>NO BUDGET CHANGES WILL BE ACCEPTED AFTER NOVEMBER 21!</a:t>
            </a:r>
            <a:endParaRPr lang="en-US" sz="1000" dirty="0" smtClean="0"/>
          </a:p>
          <a:p>
            <a:pPr>
              <a:buNone/>
            </a:pPr>
            <a:r>
              <a:rPr lang="en-US" sz="1000" dirty="0" smtClean="0"/>
              <a:t>November 27, 2012	Draft Audit Presentation to the Board</a:t>
            </a:r>
          </a:p>
          <a:p>
            <a:pPr>
              <a:buNone/>
            </a:pPr>
            <a:r>
              <a:rPr lang="en-US" sz="1000" dirty="0" smtClean="0"/>
              <a:t>January 21, 2013		File Budget Estimate (based on budget requests) with County Auditor</a:t>
            </a:r>
          </a:p>
          <a:p>
            <a:pPr>
              <a:buNone/>
            </a:pPr>
            <a:r>
              <a:rPr lang="en-US" sz="1000" dirty="0" smtClean="0"/>
              <a:t>January 29, 2013		Presentation of County Administrator's Recommendation on FY14 Budget</a:t>
            </a:r>
          </a:p>
          <a:p>
            <a:pPr>
              <a:buNone/>
            </a:pPr>
            <a:r>
              <a:rPr lang="en-US" sz="1000" dirty="0" smtClean="0"/>
              <a:t>			Publication of FY14 Budget Estimate and FY13 Budget Amendment</a:t>
            </a:r>
          </a:p>
          <a:p>
            <a:pPr>
              <a:buNone/>
            </a:pPr>
            <a:r>
              <a:rPr lang="en-US" sz="1000" dirty="0" smtClean="0"/>
              <a:t>January 31 – March 1	Board of Supervisors Budget Review</a:t>
            </a:r>
          </a:p>
          <a:p>
            <a:pPr>
              <a:buNone/>
            </a:pPr>
            <a:r>
              <a:rPr lang="en-US" sz="1000" dirty="0" smtClean="0"/>
              <a:t>January 30, 2013		Publish the FY14 Budget Estimate and FY13 Budget Amendment in the North Scott Press (send info to paper on Monday, 		January 21)</a:t>
            </a:r>
          </a:p>
          <a:p>
            <a:pPr>
              <a:buNone/>
            </a:pPr>
            <a:r>
              <a:rPr lang="en-US" sz="1000" dirty="0" smtClean="0"/>
              <a:t>January 30, 2013		Publish the FY14 Budget Estimate and FY13 Budget Amendment in the Quad City Times and Bettendorf News (send info 		to papers on Monday, January 21)</a:t>
            </a:r>
          </a:p>
          <a:p>
            <a:pPr>
              <a:buNone/>
            </a:pPr>
            <a:r>
              <a:rPr lang="en-US" sz="1000" dirty="0" smtClean="0"/>
              <a:t>January 31, 2013		Set Public Hearing for FY14 Budget Estimate and FY13 Budget Amendment</a:t>
            </a:r>
          </a:p>
          <a:p>
            <a:pPr>
              <a:buNone/>
            </a:pPr>
            <a:r>
              <a:rPr lang="en-US" sz="1000" dirty="0" smtClean="0"/>
              <a:t>February 14, 2013	Public Hearing on Budget Estimate 5:30 p.m.</a:t>
            </a:r>
          </a:p>
          <a:p>
            <a:pPr>
              <a:buNone/>
            </a:pPr>
            <a:r>
              <a:rPr lang="en-US" sz="1000" dirty="0" smtClean="0"/>
              <a:t>March 5, 2013		Adoption of FY13 Budget Plan – 8:00 a.m.</a:t>
            </a:r>
          </a:p>
          <a:p>
            <a:pPr>
              <a:buNone/>
            </a:pPr>
            <a:r>
              <a:rPr lang="en-US" sz="1000" dirty="0" smtClean="0"/>
              <a:t>March 15, 2013		File Budget Forms with State Office of Management</a:t>
            </a:r>
          </a:p>
          <a:p>
            <a:pPr>
              <a:buNone/>
            </a:pPr>
            <a:endParaRPr lang="en-US" sz="1200" dirty="0"/>
          </a:p>
        </p:txBody>
      </p:sp>
      <p:pic>
        <p:nvPicPr>
          <p:cNvPr id="7" name="Picture 5" descr="Welcome to Scott County Iowa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0" y="5791200"/>
            <a:ext cx="60960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/>
          <a:lstStyle/>
          <a:p>
            <a:pPr eaLnBrk="1" hangingPunct="1"/>
            <a:r>
              <a:rPr lang="en-US" dirty="0" smtClean="0"/>
              <a:t>Agenda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525963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Review FY13</a:t>
            </a:r>
          </a:p>
          <a:p>
            <a:pPr marL="914400" lvl="1" indent="-514350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dirty="0" smtClean="0"/>
              <a:t>County Levy Rate Comparisons</a:t>
            </a:r>
          </a:p>
          <a:p>
            <a:pPr marL="914400" lvl="1" indent="-514350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dirty="0" smtClean="0"/>
              <a:t>Revenue Trends</a:t>
            </a:r>
          </a:p>
          <a:p>
            <a:pPr marL="914400" lvl="1" indent="-514350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dirty="0" smtClean="0"/>
              <a:t>General Fund Balance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FY14 Preparation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FY14 Direction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FY14 Budget Calendar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n-US" dirty="0" smtClean="0"/>
          </a:p>
        </p:txBody>
      </p:sp>
      <p:pic>
        <p:nvPicPr>
          <p:cNvPr id="4" name="Picture 5" descr="Welcome to Scott County Iowa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0" y="5791200"/>
            <a:ext cx="60960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371600" y="152400"/>
          <a:ext cx="6096000" cy="561976"/>
        </p:xfrm>
        <a:graphic>
          <a:graphicData uri="http://schemas.openxmlformats.org/drawingml/2006/table">
            <a:tbl>
              <a:tblPr/>
              <a:tblGrid>
                <a:gridCol w="6096000"/>
              </a:tblGrid>
              <a:tr h="28098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latin typeface="Arial"/>
                        </a:rPr>
                        <a:t>FY13 </a:t>
                      </a:r>
                      <a:r>
                        <a:rPr lang="en-US" sz="1600" b="1" i="0" u="none" strike="noStrike" dirty="0">
                          <a:latin typeface="Arial"/>
                        </a:rPr>
                        <a:t>URBAN AREAS TAX LEVY RATE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8098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latin typeface="Arial"/>
                        </a:rPr>
                        <a:t>FOR THE EIGHT LARGEST METROPOLITAN IOWA COUNTIES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1676400" y="6096000"/>
          <a:ext cx="5486400" cy="647700"/>
        </p:xfrm>
        <a:graphic>
          <a:graphicData uri="http://schemas.openxmlformats.org/drawingml/2006/table">
            <a:tbl>
              <a:tblPr/>
              <a:tblGrid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</a:tblGrid>
              <a:tr h="161925">
                <a:tc gridSpan="9"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 dirty="0">
                          <a:latin typeface="Arial"/>
                        </a:rPr>
                        <a:t>While ranking 3rd in size Scott County ranks</a:t>
                      </a:r>
                      <a:r>
                        <a:rPr lang="en-US" sz="1000" b="1" i="1" u="none" strike="noStrike" dirty="0">
                          <a:latin typeface="Arial"/>
                        </a:rPr>
                        <a:t> </a:t>
                      </a:r>
                      <a:r>
                        <a:rPr lang="en-US" sz="1000" b="1" i="1" u="none" strike="noStrike" dirty="0" smtClean="0">
                          <a:latin typeface="Arial"/>
                        </a:rPr>
                        <a:t>THIRD</a:t>
                      </a:r>
                      <a:r>
                        <a:rPr lang="en-US" sz="1000" b="1" i="1" u="none" strike="noStrike" baseline="0" dirty="0" smtClean="0">
                          <a:latin typeface="Arial"/>
                        </a:rPr>
                        <a:t> </a:t>
                      </a:r>
                      <a:r>
                        <a:rPr lang="en-US" sz="1000" b="1" i="1" u="none" strike="noStrike" dirty="0" smtClean="0">
                          <a:latin typeface="Arial"/>
                        </a:rPr>
                        <a:t>LOWEST</a:t>
                      </a:r>
                      <a:r>
                        <a:rPr lang="en-US" sz="1000" b="1" i="0" u="none" strike="noStrike" dirty="0" smtClean="0">
                          <a:latin typeface="Arial"/>
                        </a:rPr>
                        <a:t> </a:t>
                      </a:r>
                      <a:r>
                        <a:rPr lang="en-US" sz="1000" b="1" i="0" u="none" strike="noStrike" dirty="0">
                          <a:latin typeface="Arial"/>
                        </a:rPr>
                        <a:t>among the eight largest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61925">
                <a:tc gridSpan="8"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 dirty="0">
                          <a:latin typeface="Arial"/>
                        </a:rPr>
                        <a:t>metropolitan Iowa Counties in the urban areas tax levy rate amount for Fiscal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1925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 dirty="0">
                          <a:latin typeface="Arial"/>
                        </a:rPr>
                        <a:t>Year </a:t>
                      </a:r>
                      <a:r>
                        <a:rPr lang="en-US" sz="1000" b="1" i="0" u="none" strike="noStrike" dirty="0" smtClean="0">
                          <a:latin typeface="Arial"/>
                        </a:rPr>
                        <a:t>FY12</a:t>
                      </a:r>
                      <a:endParaRPr lang="en-US" sz="1000" b="1" i="0" u="none" strike="noStrike" dirty="0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10" name="Chart 9"/>
          <p:cNvGraphicFramePr>
            <a:graphicFrameLocks/>
          </p:cNvGraphicFramePr>
          <p:nvPr/>
        </p:nvGraphicFramePr>
        <p:xfrm>
          <a:off x="1524000" y="762000"/>
          <a:ext cx="6057900" cy="5257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1447800" y="152400"/>
          <a:ext cx="6096000" cy="514350"/>
        </p:xfrm>
        <a:graphic>
          <a:graphicData uri="http://schemas.openxmlformats.org/drawingml/2006/table">
            <a:tbl>
              <a:tblPr/>
              <a:tblGrid>
                <a:gridCol w="6096000"/>
              </a:tblGrid>
              <a:tr h="25717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latin typeface="Arial"/>
                        </a:rPr>
                        <a:t>FY13 </a:t>
                      </a:r>
                      <a:r>
                        <a:rPr lang="en-US" sz="1600" b="1" i="0" u="none" strike="noStrike" dirty="0">
                          <a:latin typeface="Arial"/>
                        </a:rPr>
                        <a:t>RURAL AREAS TAX LEVY RATE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5717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latin typeface="Arial"/>
                        </a:rPr>
                        <a:t>FOR THE EIGHT LARGEST METROPOLITAN IOWA COUNTIES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1447800" y="6096000"/>
          <a:ext cx="5486400" cy="323850"/>
        </p:xfrm>
        <a:graphic>
          <a:graphicData uri="http://schemas.openxmlformats.org/drawingml/2006/table">
            <a:tbl>
              <a:tblPr/>
              <a:tblGrid>
                <a:gridCol w="5486400"/>
              </a:tblGrid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 dirty="0">
                          <a:latin typeface="Arial"/>
                        </a:rPr>
                        <a:t>While ranking 3rd in size Scott County ranks the </a:t>
                      </a:r>
                      <a:r>
                        <a:rPr lang="en-US" sz="1000" b="1" i="0" u="none" strike="noStrike" dirty="0" smtClean="0">
                          <a:latin typeface="Arial"/>
                        </a:rPr>
                        <a:t>2</a:t>
                      </a:r>
                      <a:r>
                        <a:rPr lang="en-US" sz="1000" b="1" i="0" u="none" strike="noStrike" baseline="30000" dirty="0" smtClean="0">
                          <a:latin typeface="Arial"/>
                        </a:rPr>
                        <a:t>nd</a:t>
                      </a:r>
                      <a:r>
                        <a:rPr lang="en-US" sz="1000" b="1" i="0" u="none" strike="noStrike" dirty="0" smtClean="0">
                          <a:latin typeface="Arial"/>
                        </a:rPr>
                        <a:t> </a:t>
                      </a:r>
                      <a:r>
                        <a:rPr lang="en-US" sz="1000" b="1" i="1" u="none" strike="noStrike" dirty="0" smtClean="0">
                          <a:latin typeface="Arial"/>
                        </a:rPr>
                        <a:t>LOWEST</a:t>
                      </a:r>
                      <a:r>
                        <a:rPr lang="en-US" sz="1000" b="1" i="0" u="none" strike="noStrike" dirty="0" smtClean="0">
                          <a:latin typeface="Arial"/>
                        </a:rPr>
                        <a:t> </a:t>
                      </a:r>
                      <a:r>
                        <a:rPr lang="en-US" sz="1000" b="1" i="0" u="none" strike="noStrike" dirty="0">
                          <a:latin typeface="Arial"/>
                        </a:rPr>
                        <a:t>among the eight largest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 dirty="0">
                          <a:latin typeface="Arial"/>
                        </a:rPr>
                        <a:t>metropolitan Iowa Counties in the rural areas tax levy rate amount for Fiscal Year </a:t>
                      </a:r>
                      <a:r>
                        <a:rPr lang="en-US" sz="1000" b="1" i="0" u="none" strike="noStrike" dirty="0" smtClean="0">
                          <a:latin typeface="Arial"/>
                        </a:rPr>
                        <a:t>FY13</a:t>
                      </a:r>
                      <a:endParaRPr lang="en-US" sz="1000" b="1" i="0" u="none" strike="noStrike" dirty="0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9" name="Chart 8"/>
          <p:cNvGraphicFramePr>
            <a:graphicFrameLocks/>
          </p:cNvGraphicFramePr>
          <p:nvPr/>
        </p:nvGraphicFramePr>
        <p:xfrm>
          <a:off x="1543050" y="838200"/>
          <a:ext cx="6000750" cy="5105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1447800" y="152400"/>
          <a:ext cx="6096000" cy="514350"/>
        </p:xfrm>
        <a:graphic>
          <a:graphicData uri="http://schemas.openxmlformats.org/drawingml/2006/table">
            <a:tbl>
              <a:tblPr/>
              <a:tblGrid>
                <a:gridCol w="6096000"/>
              </a:tblGrid>
              <a:tr h="25717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latin typeface="Arial"/>
                        </a:rPr>
                        <a:t>FY13 </a:t>
                      </a:r>
                      <a:r>
                        <a:rPr lang="en-US" sz="1600" b="1" i="0" u="none" strike="noStrike" dirty="0">
                          <a:latin typeface="Arial"/>
                        </a:rPr>
                        <a:t>COUNTY PROPERTY TAX AMOUNT PER CAPITA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5717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latin typeface="Arial"/>
                        </a:rPr>
                        <a:t>FOR THE EIGHT LARGEST METROPOLITAN IOWA COUNTIES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1524000" y="6172200"/>
          <a:ext cx="5486400" cy="485775"/>
        </p:xfrm>
        <a:graphic>
          <a:graphicData uri="http://schemas.openxmlformats.org/drawingml/2006/table">
            <a:tbl>
              <a:tblPr/>
              <a:tblGrid>
                <a:gridCol w="4267200"/>
                <a:gridCol w="609600"/>
                <a:gridCol w="609600"/>
              </a:tblGrid>
              <a:tr h="161925">
                <a:tc gridSpan="3"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 dirty="0">
                          <a:latin typeface="Arial"/>
                        </a:rPr>
                        <a:t>While ranking 3rd in size Scott County ranks fourth </a:t>
                      </a:r>
                      <a:r>
                        <a:rPr lang="en-US" sz="1000" b="1" i="1" u="none" strike="noStrike" dirty="0">
                          <a:latin typeface="Arial"/>
                        </a:rPr>
                        <a:t>LOWEST</a:t>
                      </a:r>
                      <a:r>
                        <a:rPr lang="en-US" sz="1000" b="1" i="0" u="none" strike="noStrike" dirty="0">
                          <a:latin typeface="Arial"/>
                        </a:rPr>
                        <a:t> among the eight largest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61925">
                <a:tc gridSpan="3"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 dirty="0">
                          <a:latin typeface="Arial"/>
                        </a:rPr>
                        <a:t>metropolitan Iowa Counties in the County property tax per capita amount for Fiscal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 dirty="0">
                          <a:latin typeface="Arial"/>
                        </a:rPr>
                        <a:t>Year </a:t>
                      </a:r>
                      <a:r>
                        <a:rPr lang="en-US" sz="1000" b="1" i="0" u="none" strike="noStrike" dirty="0" smtClean="0">
                          <a:latin typeface="Arial"/>
                        </a:rPr>
                        <a:t>FY12.  </a:t>
                      </a:r>
                      <a:r>
                        <a:rPr lang="en-US" sz="1000" b="1" i="0" u="none" strike="noStrike" dirty="0">
                          <a:latin typeface="Arial"/>
                        </a:rPr>
                        <a:t>These figures are based on </a:t>
                      </a:r>
                      <a:r>
                        <a:rPr lang="en-US" sz="1000" b="1" i="0" u="none" strike="noStrike" dirty="0" smtClean="0">
                          <a:latin typeface="Arial"/>
                        </a:rPr>
                        <a:t>2010 census</a:t>
                      </a:r>
                      <a:r>
                        <a:rPr lang="en-US" sz="1000" b="1" i="0" u="none" strike="noStrike" baseline="0" dirty="0" smtClean="0">
                          <a:latin typeface="Arial"/>
                        </a:rPr>
                        <a:t> data.</a:t>
                      </a:r>
                      <a:endParaRPr lang="en-US" sz="1000" b="1" i="0" u="none" strike="noStrike" dirty="0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6" name="Chart 5"/>
          <p:cNvGraphicFramePr>
            <a:graphicFrameLocks/>
          </p:cNvGraphicFramePr>
          <p:nvPr/>
        </p:nvGraphicFramePr>
        <p:xfrm>
          <a:off x="1543050" y="914400"/>
          <a:ext cx="6057900" cy="5181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1524000" y="152400"/>
          <a:ext cx="6096000" cy="514350"/>
        </p:xfrm>
        <a:graphic>
          <a:graphicData uri="http://schemas.openxmlformats.org/drawingml/2006/table">
            <a:tbl>
              <a:tblPr/>
              <a:tblGrid>
                <a:gridCol w="6096000"/>
              </a:tblGrid>
              <a:tr h="25717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latin typeface="Arial"/>
                        </a:rPr>
                        <a:t>FY13 </a:t>
                      </a:r>
                      <a:r>
                        <a:rPr lang="en-US" sz="1600" b="1" i="0" u="none" strike="noStrike" dirty="0">
                          <a:latin typeface="Arial"/>
                        </a:rPr>
                        <a:t>COUNTY PROPERTY TAX AMOUNT PER CAPITA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5717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latin typeface="Arial"/>
                        </a:rPr>
                        <a:t>WHERE SCOTT COUNTY RANKS AMONG ALL 99 COUNTIES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2209800" y="6324600"/>
          <a:ext cx="4876800" cy="466725"/>
        </p:xfrm>
        <a:graphic>
          <a:graphicData uri="http://schemas.openxmlformats.org/drawingml/2006/table">
            <a:tbl>
              <a:tblPr/>
              <a:tblGrid>
                <a:gridCol w="3048000"/>
                <a:gridCol w="609600"/>
                <a:gridCol w="609600"/>
                <a:gridCol w="609600"/>
              </a:tblGrid>
              <a:tr h="161925">
                <a:tc gridSpan="4"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 dirty="0">
                          <a:latin typeface="Arial"/>
                        </a:rPr>
                        <a:t>Scott County has the </a:t>
                      </a:r>
                      <a:r>
                        <a:rPr lang="en-US" sz="1000" b="1" i="0" u="none" strike="noStrike" dirty="0" smtClean="0">
                          <a:latin typeface="Arial"/>
                        </a:rPr>
                        <a:t>14th </a:t>
                      </a:r>
                      <a:r>
                        <a:rPr lang="en-US" sz="1000" b="1" i="1" u="none" strike="noStrike" dirty="0">
                          <a:latin typeface="Arial"/>
                        </a:rPr>
                        <a:t>LOWEST</a:t>
                      </a:r>
                      <a:r>
                        <a:rPr lang="en-US" sz="1000" b="1" i="0" u="none" strike="noStrike" dirty="0">
                          <a:latin typeface="Arial"/>
                        </a:rPr>
                        <a:t> county property tax amount per capita of</a:t>
                      </a:r>
                      <a:r>
                        <a:rPr lang="en-US" sz="1000" b="1" i="1" u="none" strike="noStrike" dirty="0">
                          <a:latin typeface="Arial"/>
                        </a:rPr>
                        <a:t> all</a:t>
                      </a:r>
                      <a:endParaRPr lang="en-US" sz="1000" b="1" i="0" u="none" strike="noStrike" dirty="0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1" u="none" strike="noStrike" dirty="0">
                          <a:latin typeface="Arial"/>
                        </a:rPr>
                        <a:t>ninety-nine</a:t>
                      </a:r>
                      <a:r>
                        <a:rPr lang="en-US" sz="1000" b="1" i="0" u="none" strike="noStrike" dirty="0">
                          <a:latin typeface="Arial"/>
                        </a:rPr>
                        <a:t> Iowa counties for Fiscal Year </a:t>
                      </a:r>
                      <a:r>
                        <a:rPr lang="en-US" sz="1000" b="1" i="0" u="none" strike="noStrike" dirty="0" smtClean="0">
                          <a:latin typeface="Arial"/>
                        </a:rPr>
                        <a:t>FY13.</a:t>
                      </a:r>
                    </a:p>
                    <a:p>
                      <a:pPr algn="l" fontAlgn="b"/>
                      <a:endParaRPr lang="en-US" sz="1000" b="1" i="1" u="none" strike="noStrike" dirty="0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6" name="Chart 5"/>
          <p:cNvGraphicFramePr>
            <a:graphicFrameLocks/>
          </p:cNvGraphicFramePr>
          <p:nvPr/>
        </p:nvGraphicFramePr>
        <p:xfrm>
          <a:off x="1524000" y="762000"/>
          <a:ext cx="6172200" cy="556260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1447800" y="152400"/>
          <a:ext cx="6096000" cy="419100"/>
        </p:xfrm>
        <a:graphic>
          <a:graphicData uri="http://schemas.openxmlformats.org/drawingml/2006/table">
            <a:tbl>
              <a:tblPr/>
              <a:tblGrid>
                <a:gridCol w="609600"/>
                <a:gridCol w="609600"/>
                <a:gridCol w="3657600"/>
                <a:gridCol w="609600"/>
                <a:gridCol w="609600"/>
              </a:tblGrid>
              <a:tr h="257175">
                <a:tc gridSpan="5"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latin typeface="Arial"/>
                        </a:rPr>
                        <a:t>INTEREST INCOME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61925"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 dirty="0">
                          <a:latin typeface="Arial"/>
                        </a:rPr>
                        <a:t>TEN YEAR COMPARISON and </a:t>
                      </a:r>
                      <a:r>
                        <a:rPr lang="en-US" sz="1000" b="1" i="0" u="none" strike="noStrike" dirty="0" smtClean="0">
                          <a:latin typeface="Arial"/>
                        </a:rPr>
                        <a:t>FY13 </a:t>
                      </a:r>
                      <a:r>
                        <a:rPr lang="en-US" sz="1000" b="1" i="0" u="none" strike="noStrike" dirty="0">
                          <a:latin typeface="Arial"/>
                        </a:rPr>
                        <a:t>BUDGET AMOUNT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1752600" y="6172199"/>
          <a:ext cx="6096000" cy="685801"/>
        </p:xfrm>
        <a:graphic>
          <a:graphicData uri="http://schemas.openxmlformats.org/drawingml/2006/table">
            <a:tbl>
              <a:tblPr/>
              <a:tblGrid>
                <a:gridCol w="1270000"/>
                <a:gridCol w="1354666"/>
                <a:gridCol w="3471334"/>
              </a:tblGrid>
              <a:tr h="172083">
                <a:tc gridSpan="3"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 dirty="0">
                          <a:latin typeface="Arial"/>
                        </a:rPr>
                        <a:t>This graph shows the wild ride of interest rates' impact on investment earnings by the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69552">
                <a:tc gridSpan="3"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 dirty="0">
                          <a:latin typeface="Arial"/>
                        </a:rPr>
                        <a:t>County during the last ten years.  Currently rates are at almost zero.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2083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 dirty="0">
                          <a:solidFill>
                            <a:srgbClr val="0D0D0D"/>
                          </a:solidFill>
                          <a:latin typeface="Arial"/>
                        </a:rPr>
                        <a:t>FY06 </a:t>
                      </a:r>
                      <a:r>
                        <a:rPr lang="en-US" sz="1000" b="1" i="0" u="none" strike="noStrike" dirty="0" smtClean="0">
                          <a:solidFill>
                            <a:srgbClr val="0D0D0D"/>
                          </a:solidFill>
                          <a:latin typeface="Arial"/>
                        </a:rPr>
                        <a:t>- </a:t>
                      </a:r>
                      <a:r>
                        <a:rPr lang="en-US" sz="1000" b="1" i="0" u="none" strike="noStrike" dirty="0">
                          <a:solidFill>
                            <a:srgbClr val="0D0D0D"/>
                          </a:solidFill>
                          <a:latin typeface="Arial"/>
                        </a:rPr>
                        <a:t>4.213%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 dirty="0">
                          <a:solidFill>
                            <a:srgbClr val="0D0D0D"/>
                          </a:solidFill>
                          <a:latin typeface="Arial"/>
                        </a:rPr>
                        <a:t>FY08 </a:t>
                      </a:r>
                      <a:r>
                        <a:rPr lang="en-US" sz="1000" b="1" i="0" u="none" strike="noStrike" dirty="0" smtClean="0">
                          <a:solidFill>
                            <a:srgbClr val="0D0D0D"/>
                          </a:solidFill>
                          <a:latin typeface="Arial"/>
                        </a:rPr>
                        <a:t>- </a:t>
                      </a:r>
                      <a:r>
                        <a:rPr lang="en-US" sz="1000" b="1" i="0" u="none" strike="noStrike" dirty="0">
                          <a:solidFill>
                            <a:srgbClr val="0D0D0D"/>
                          </a:solidFill>
                          <a:latin typeface="Arial"/>
                        </a:rPr>
                        <a:t>3.781%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 dirty="0">
                          <a:solidFill>
                            <a:srgbClr val="0D0D0D"/>
                          </a:solidFill>
                          <a:latin typeface="Arial"/>
                        </a:rPr>
                        <a:t>FY10 -  .3811</a:t>
                      </a:r>
                      <a:r>
                        <a:rPr lang="en-US" sz="1000" b="1" i="0" u="none" strike="noStrike" dirty="0" smtClean="0">
                          <a:solidFill>
                            <a:srgbClr val="0D0D0D"/>
                          </a:solidFill>
                          <a:latin typeface="Arial"/>
                        </a:rPr>
                        <a:t>%</a:t>
                      </a:r>
                      <a:r>
                        <a:rPr lang="en-US" sz="1000" b="1" i="0" u="none" strike="noStrike" baseline="0" dirty="0" smtClean="0">
                          <a:solidFill>
                            <a:srgbClr val="0D0D0D"/>
                          </a:solidFill>
                          <a:latin typeface="Arial"/>
                        </a:rPr>
                        <a:t>                 FY 12 - .3576%</a:t>
                      </a:r>
                      <a:endParaRPr lang="en-US" sz="1000" b="1" i="0" u="none" strike="noStrike" dirty="0">
                        <a:solidFill>
                          <a:srgbClr val="0D0D0D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172083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 dirty="0">
                          <a:solidFill>
                            <a:srgbClr val="0D0D0D"/>
                          </a:solidFill>
                          <a:latin typeface="Arial"/>
                        </a:rPr>
                        <a:t>FY07 </a:t>
                      </a:r>
                      <a:r>
                        <a:rPr lang="en-US" sz="1000" b="1" i="0" u="none" strike="noStrike" dirty="0" smtClean="0">
                          <a:solidFill>
                            <a:srgbClr val="0D0D0D"/>
                          </a:solidFill>
                          <a:latin typeface="Arial"/>
                        </a:rPr>
                        <a:t>- </a:t>
                      </a:r>
                      <a:r>
                        <a:rPr lang="en-US" sz="1000" b="1" i="0" u="none" strike="noStrike" dirty="0">
                          <a:solidFill>
                            <a:srgbClr val="0D0D0D"/>
                          </a:solidFill>
                          <a:latin typeface="Arial"/>
                        </a:rPr>
                        <a:t>5.059%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 dirty="0" smtClean="0">
                          <a:solidFill>
                            <a:srgbClr val="0D0D0D"/>
                          </a:solidFill>
                          <a:latin typeface="Arial"/>
                        </a:rPr>
                        <a:t>FY09</a:t>
                      </a:r>
                      <a:r>
                        <a:rPr lang="en-US" sz="1000" b="1" i="0" u="none" strike="noStrike" baseline="0" dirty="0" smtClean="0">
                          <a:solidFill>
                            <a:srgbClr val="0D0D0D"/>
                          </a:solidFill>
                          <a:latin typeface="Arial"/>
                        </a:rPr>
                        <a:t> - </a:t>
                      </a:r>
                      <a:r>
                        <a:rPr lang="en-US" sz="1000" b="1" i="0" u="none" strike="noStrike" dirty="0" smtClean="0">
                          <a:solidFill>
                            <a:srgbClr val="0D0D0D"/>
                          </a:solidFill>
                          <a:latin typeface="Arial"/>
                        </a:rPr>
                        <a:t>1.6900 </a:t>
                      </a:r>
                      <a:r>
                        <a:rPr lang="en-US" sz="1000" b="1" i="0" u="none" strike="noStrike" dirty="0">
                          <a:solidFill>
                            <a:srgbClr val="0D0D0D"/>
                          </a:solidFill>
                          <a:latin typeface="Arial"/>
                        </a:rPr>
                        <a:t>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 dirty="0">
                          <a:solidFill>
                            <a:srgbClr val="0D0D0D"/>
                          </a:solidFill>
                          <a:latin typeface="Arial"/>
                        </a:rPr>
                        <a:t>FY11 -  .4707</a:t>
                      </a:r>
                      <a:r>
                        <a:rPr lang="en-US" sz="1000" b="1" i="0" u="none" strike="noStrike" dirty="0" smtClean="0">
                          <a:solidFill>
                            <a:srgbClr val="0D0D0D"/>
                          </a:solidFill>
                          <a:latin typeface="Arial"/>
                        </a:rPr>
                        <a:t>%                 Current - .1500%</a:t>
                      </a:r>
                      <a:endParaRPr lang="en-US" sz="1000" b="1" i="0" u="none" strike="noStrike" dirty="0">
                        <a:solidFill>
                          <a:srgbClr val="0D0D0D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graphicFrame>
        <p:nvGraphicFramePr>
          <p:cNvPr id="9" name="Chart 8"/>
          <p:cNvGraphicFramePr>
            <a:graphicFrameLocks/>
          </p:cNvGraphicFramePr>
          <p:nvPr/>
        </p:nvGraphicFramePr>
        <p:xfrm>
          <a:off x="1552575" y="685801"/>
          <a:ext cx="6038850" cy="54101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1447800" y="152400"/>
          <a:ext cx="6096000" cy="419100"/>
        </p:xfrm>
        <a:graphic>
          <a:graphicData uri="http://schemas.openxmlformats.org/drawingml/2006/table">
            <a:tbl>
              <a:tblPr/>
              <a:tblGrid>
                <a:gridCol w="609600"/>
                <a:gridCol w="609600"/>
                <a:gridCol w="3657600"/>
                <a:gridCol w="609600"/>
                <a:gridCol w="609600"/>
              </a:tblGrid>
              <a:tr h="257175">
                <a:tc gridSpan="5"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latin typeface="Arial"/>
                        </a:rPr>
                        <a:t>RECORDER INCOME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61925"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 dirty="0">
                          <a:latin typeface="Arial"/>
                        </a:rPr>
                        <a:t>TEN YEAR COMPARISON and </a:t>
                      </a:r>
                      <a:r>
                        <a:rPr lang="en-US" sz="1000" b="1" i="0" u="none" strike="noStrike" dirty="0" smtClean="0">
                          <a:latin typeface="Arial"/>
                        </a:rPr>
                        <a:t>FY13 </a:t>
                      </a:r>
                      <a:r>
                        <a:rPr lang="en-US" sz="1000" b="1" i="0" u="none" strike="noStrike" dirty="0">
                          <a:latin typeface="Arial"/>
                        </a:rPr>
                        <a:t>BUDGET AMOUNT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1828800" y="6219825"/>
          <a:ext cx="5486400" cy="638175"/>
        </p:xfrm>
        <a:graphic>
          <a:graphicData uri="http://schemas.openxmlformats.org/drawingml/2006/table">
            <a:tbl>
              <a:tblPr/>
              <a:tblGrid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</a:tblGrid>
              <a:tr h="161925">
                <a:tc gridSpan="9"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 dirty="0">
                          <a:latin typeface="Arial"/>
                        </a:rPr>
                        <a:t>This graph shows the impact of interest rate changes on real estate filings income by the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61925">
                <a:tc gridSpan="5"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 dirty="0">
                          <a:latin typeface="Arial"/>
                        </a:rPr>
                        <a:t>Recorder's Office during the last ten years. 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1925">
                <a:tc gridSpan="9">
                  <a:txBody>
                    <a:bodyPr/>
                    <a:lstStyle/>
                    <a:p>
                      <a:pPr algn="l" fontAlgn="b"/>
                      <a:endParaRPr lang="en-US" sz="1000" b="1" i="0" u="none" strike="noStrike" dirty="0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23825">
                <a:tc>
                  <a:txBody>
                    <a:bodyPr/>
                    <a:lstStyle/>
                    <a:p>
                      <a:pPr algn="l" fontAlgn="b"/>
                      <a:endParaRPr lang="en-US" sz="1000" b="1" i="0" u="none" strike="noStrike" dirty="0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6" name="Chart 5"/>
          <p:cNvGraphicFramePr>
            <a:graphicFrameLocks/>
          </p:cNvGraphicFramePr>
          <p:nvPr/>
        </p:nvGraphicFramePr>
        <p:xfrm>
          <a:off x="1600200" y="609600"/>
          <a:ext cx="6019800" cy="5486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1447800" y="152400"/>
          <a:ext cx="6096000" cy="419100"/>
        </p:xfrm>
        <a:graphic>
          <a:graphicData uri="http://schemas.openxmlformats.org/drawingml/2006/table">
            <a:tbl>
              <a:tblPr/>
              <a:tblGrid>
                <a:gridCol w="609600"/>
                <a:gridCol w="609600"/>
                <a:gridCol w="3657600"/>
                <a:gridCol w="609600"/>
                <a:gridCol w="609600"/>
              </a:tblGrid>
              <a:tr h="257175">
                <a:tc gridSpan="5"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latin typeface="Arial"/>
                        </a:rPr>
                        <a:t>RIVERBOAT GAMING INCOME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61925"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 dirty="0">
                          <a:latin typeface="Arial"/>
                        </a:rPr>
                        <a:t>TEN YEAR COMPARISON and </a:t>
                      </a:r>
                      <a:r>
                        <a:rPr lang="en-US" sz="1000" b="1" i="0" u="none" strike="noStrike" dirty="0" smtClean="0">
                          <a:latin typeface="Arial"/>
                        </a:rPr>
                        <a:t>FY13 BUDGET </a:t>
                      </a:r>
                      <a:r>
                        <a:rPr lang="en-US" sz="1000" b="1" i="0" u="none" strike="noStrike" dirty="0">
                          <a:latin typeface="Arial"/>
                        </a:rPr>
                        <a:t>AMOUNT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1676400" y="6096000"/>
          <a:ext cx="5486400" cy="790575"/>
        </p:xfrm>
        <a:graphic>
          <a:graphicData uri="http://schemas.openxmlformats.org/drawingml/2006/table">
            <a:tbl>
              <a:tblPr/>
              <a:tblGrid>
                <a:gridCol w="3048000"/>
                <a:gridCol w="609600"/>
                <a:gridCol w="609600"/>
                <a:gridCol w="609600"/>
                <a:gridCol w="609600"/>
              </a:tblGrid>
              <a:tr h="161925">
                <a:tc gridSpan="4"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 dirty="0">
                          <a:latin typeface="Arial"/>
                        </a:rPr>
                        <a:t>Gaming revenue has been declining since FY05.  For FY11 - FY15, we will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1925">
                <a:tc gridSpan="5"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 dirty="0" smtClean="0">
                          <a:latin typeface="Arial"/>
                        </a:rPr>
                        <a:t>lose </a:t>
                      </a:r>
                      <a:r>
                        <a:rPr lang="en-US" sz="1000" b="1" i="0" u="none" strike="noStrike" dirty="0">
                          <a:latin typeface="Arial"/>
                        </a:rPr>
                        <a:t>an additional $53,180 per year due to a RIIF assessment from 2005 and 2006.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61925">
                <a:tc gridSpan="4"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i="0" u="none" strike="noStrike" dirty="0" smtClean="0">
                          <a:latin typeface="Arial"/>
                        </a:rPr>
                        <a:t>Riverboat Gaming income is used to support capital projects.</a:t>
                      </a:r>
                    </a:p>
                    <a:p>
                      <a:pPr algn="l" fontAlgn="b"/>
                      <a:endParaRPr lang="en-US" sz="1000" b="1" i="0" u="none" strike="noStrike" dirty="0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algn="l" fontAlgn="b"/>
                      <a:endParaRPr lang="en-US" sz="1000" b="1" i="0" u="none" strike="noStrike" dirty="0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5" name="Chart 4"/>
          <p:cNvGraphicFramePr>
            <a:graphicFrameLocks/>
          </p:cNvGraphicFramePr>
          <p:nvPr/>
        </p:nvGraphicFramePr>
        <p:xfrm>
          <a:off x="1552575" y="914401"/>
          <a:ext cx="6038850" cy="51053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1643</TotalTime>
  <Words>659</Words>
  <Application>Microsoft Office PowerPoint</Application>
  <PresentationFormat>On-screen Show (4:3)</PresentationFormat>
  <Paragraphs>166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Office Theme</vt:lpstr>
      <vt:lpstr>FY14 Initial Budget Discussion  with Board of Supervisors</vt:lpstr>
      <vt:lpstr>Agenda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FY14 Budget Preparation</vt:lpstr>
      <vt:lpstr>FY14 Budget Preparation</vt:lpstr>
      <vt:lpstr>Slide 14</vt:lpstr>
    </vt:vector>
  </TitlesOfParts>
  <Company>Scott County of Iowa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Sarah Kautz</dc:creator>
  <cp:lastModifiedBy>SCAD7196</cp:lastModifiedBy>
  <cp:revision>152</cp:revision>
  <dcterms:created xsi:type="dcterms:W3CDTF">2009-10-12T14:55:18Z</dcterms:created>
  <dcterms:modified xsi:type="dcterms:W3CDTF">2012-10-29T13:31:19Z</dcterms:modified>
</cp:coreProperties>
</file>